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1" r:id="rId5"/>
    <p:sldId id="260" r:id="rId6"/>
    <p:sldId id="262" r:id="rId7"/>
    <p:sldId id="263" r:id="rId8"/>
    <p:sldId id="259" r:id="rId9"/>
    <p:sldId id="266" r:id="rId10"/>
    <p:sldId id="267" r:id="rId11"/>
    <p:sldId id="265" r:id="rId12"/>
    <p:sldId id="264" r:id="rId13"/>
    <p:sldId id="270" r:id="rId14"/>
    <p:sldId id="271" r:id="rId15"/>
    <p:sldId id="272"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D31C3-1545-4A91-A2C9-6F1071F1F2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586A41C-BC5A-4B44-9C09-1DAA5E3CC86A}">
      <dgm:prSet/>
      <dgm:spPr/>
      <dgm:t>
        <a:bodyPr/>
        <a:lstStyle/>
        <a:p>
          <a:pPr>
            <a:lnSpc>
              <a:spcPct val="100000"/>
            </a:lnSpc>
          </a:pPr>
          <a:r>
            <a:rPr lang="en-US" dirty="0"/>
            <a:t>Metals account for 80 % of all known elements</a:t>
          </a:r>
        </a:p>
      </dgm:t>
    </dgm:pt>
    <dgm:pt modelId="{37A32C77-B6BF-4184-B28E-853FA32B95F5}" type="parTrans" cxnId="{E9711135-5F4A-44C6-81AE-31D5E0983AF3}">
      <dgm:prSet/>
      <dgm:spPr/>
      <dgm:t>
        <a:bodyPr/>
        <a:lstStyle/>
        <a:p>
          <a:endParaRPr lang="en-US"/>
        </a:p>
      </dgm:t>
    </dgm:pt>
    <dgm:pt modelId="{406C0D7D-8448-4560-840F-2D1EA36B658F}" type="sibTrans" cxnId="{E9711135-5F4A-44C6-81AE-31D5E0983AF3}">
      <dgm:prSet/>
      <dgm:spPr/>
      <dgm:t>
        <a:bodyPr/>
        <a:lstStyle/>
        <a:p>
          <a:endParaRPr lang="en-US"/>
        </a:p>
      </dgm:t>
    </dgm:pt>
    <dgm:pt modelId="{8A8A4A5B-96DB-438F-9693-9FE157EF487D}">
      <dgm:prSet/>
      <dgm:spPr/>
      <dgm:t>
        <a:bodyPr/>
        <a:lstStyle/>
        <a:p>
          <a:pPr>
            <a:lnSpc>
              <a:spcPct val="100000"/>
            </a:lnSpc>
          </a:pPr>
          <a:r>
            <a:rPr lang="en-US"/>
            <a:t>Only a few metals exist in their elemental metallic state, these include gold and copper. The remainder exist as minerals in ore (e.g. iron from haematite – Fe</a:t>
          </a:r>
          <a:r>
            <a:rPr lang="en-US" baseline="-25000"/>
            <a:t>2</a:t>
          </a:r>
          <a:r>
            <a:rPr lang="en-US"/>
            <a:t>O</a:t>
          </a:r>
          <a:r>
            <a:rPr lang="en-US" baseline="-25000"/>
            <a:t>3</a:t>
          </a:r>
          <a:r>
            <a:rPr lang="en-US"/>
            <a:t>)</a:t>
          </a:r>
        </a:p>
      </dgm:t>
    </dgm:pt>
    <dgm:pt modelId="{5EF7B325-EB9A-4F34-9EBB-063EE847F165}" type="parTrans" cxnId="{8FF9B358-E0CF-4F83-B68D-33EAA2679BB9}">
      <dgm:prSet/>
      <dgm:spPr/>
      <dgm:t>
        <a:bodyPr/>
        <a:lstStyle/>
        <a:p>
          <a:endParaRPr lang="en-US"/>
        </a:p>
      </dgm:t>
    </dgm:pt>
    <dgm:pt modelId="{58BE9675-13AB-4F27-8A77-6EE1B3F38D85}" type="sibTrans" cxnId="{8FF9B358-E0CF-4F83-B68D-33EAA2679BB9}">
      <dgm:prSet/>
      <dgm:spPr/>
      <dgm:t>
        <a:bodyPr/>
        <a:lstStyle/>
        <a:p>
          <a:endParaRPr lang="en-US"/>
        </a:p>
      </dgm:t>
    </dgm:pt>
    <dgm:pt modelId="{D5BF27D6-8F8B-4905-89F2-60B9A6E0B41B}">
      <dgm:prSet/>
      <dgm:spPr/>
      <dgm:t>
        <a:bodyPr/>
        <a:lstStyle/>
        <a:p>
          <a:pPr>
            <a:lnSpc>
              <a:spcPct val="100000"/>
            </a:lnSpc>
          </a:pPr>
          <a:r>
            <a:rPr lang="en-US" dirty="0"/>
            <a:t>Useful properties of metals – high tensile strength, ductility, malleability, shiny </a:t>
          </a:r>
          <a:r>
            <a:rPr lang="en-US" dirty="0" err="1"/>
            <a:t>lustre</a:t>
          </a:r>
          <a:r>
            <a:rPr lang="en-US" dirty="0"/>
            <a:t>, high melting points, and thermal and electrical conductivity</a:t>
          </a:r>
        </a:p>
      </dgm:t>
    </dgm:pt>
    <dgm:pt modelId="{F03A7B51-41B1-499B-BE0B-EB8A3FBE7DE6}" type="parTrans" cxnId="{B2E09910-90CF-4C76-931A-0A0F9F618AFD}">
      <dgm:prSet/>
      <dgm:spPr/>
      <dgm:t>
        <a:bodyPr/>
        <a:lstStyle/>
        <a:p>
          <a:endParaRPr lang="en-US"/>
        </a:p>
      </dgm:t>
    </dgm:pt>
    <dgm:pt modelId="{6F97568C-372E-45B1-91C0-60A68D829A73}" type="sibTrans" cxnId="{B2E09910-90CF-4C76-931A-0A0F9F618AFD}">
      <dgm:prSet/>
      <dgm:spPr/>
      <dgm:t>
        <a:bodyPr/>
        <a:lstStyle/>
        <a:p>
          <a:endParaRPr lang="en-US"/>
        </a:p>
      </dgm:t>
    </dgm:pt>
    <dgm:pt modelId="{491ED2AC-DBEC-461A-B962-E5B86D254D5D}" type="pres">
      <dgm:prSet presAssocID="{568D31C3-1545-4A91-A2C9-6F1071F1F21F}" presName="root" presStyleCnt="0">
        <dgm:presLayoutVars>
          <dgm:dir/>
          <dgm:resizeHandles val="exact"/>
        </dgm:presLayoutVars>
      </dgm:prSet>
      <dgm:spPr/>
    </dgm:pt>
    <dgm:pt modelId="{EB18AB55-7D3A-41A2-9973-F39FB1706B4B}" type="pres">
      <dgm:prSet presAssocID="{5586A41C-BC5A-4B44-9C09-1DAA5E3CC86A}" presName="compNode" presStyleCnt="0"/>
      <dgm:spPr/>
    </dgm:pt>
    <dgm:pt modelId="{83D86B8A-532F-4DA2-B853-C7770F48B0C5}" type="pres">
      <dgm:prSet presAssocID="{5586A41C-BC5A-4B44-9C09-1DAA5E3CC86A}" presName="bgRect" presStyleLbl="bgShp" presStyleIdx="0" presStyleCnt="3"/>
      <dgm:spPr/>
    </dgm:pt>
    <dgm:pt modelId="{EA6A88EC-B131-43A7-8A14-CE7A92BFF21B}" type="pres">
      <dgm:prSet presAssocID="{5586A41C-BC5A-4B44-9C09-1DAA5E3CC8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tom"/>
        </a:ext>
      </dgm:extLst>
    </dgm:pt>
    <dgm:pt modelId="{CC9EE55B-C975-41F5-BD7A-D0696874EB86}" type="pres">
      <dgm:prSet presAssocID="{5586A41C-BC5A-4B44-9C09-1DAA5E3CC86A}" presName="spaceRect" presStyleCnt="0"/>
      <dgm:spPr/>
    </dgm:pt>
    <dgm:pt modelId="{6B9B7A0A-574C-471B-BEA5-F1487B324D4A}" type="pres">
      <dgm:prSet presAssocID="{5586A41C-BC5A-4B44-9C09-1DAA5E3CC86A}" presName="parTx" presStyleLbl="revTx" presStyleIdx="0" presStyleCnt="3">
        <dgm:presLayoutVars>
          <dgm:chMax val="0"/>
          <dgm:chPref val="0"/>
        </dgm:presLayoutVars>
      </dgm:prSet>
      <dgm:spPr/>
    </dgm:pt>
    <dgm:pt modelId="{CA58F45F-0F2B-4F0A-B008-5F34AC002DEC}" type="pres">
      <dgm:prSet presAssocID="{406C0D7D-8448-4560-840F-2D1EA36B658F}" presName="sibTrans" presStyleCnt="0"/>
      <dgm:spPr/>
    </dgm:pt>
    <dgm:pt modelId="{45AEB19D-E882-4C3F-83DB-31DE9CF7F95C}" type="pres">
      <dgm:prSet presAssocID="{8A8A4A5B-96DB-438F-9693-9FE157EF487D}" presName="compNode" presStyleCnt="0"/>
      <dgm:spPr/>
    </dgm:pt>
    <dgm:pt modelId="{E32E15CB-D6DD-4054-8BC6-EF0FDAB7C7A2}" type="pres">
      <dgm:prSet presAssocID="{8A8A4A5B-96DB-438F-9693-9FE157EF487D}" presName="bgRect" presStyleLbl="bgShp" presStyleIdx="1" presStyleCnt="3"/>
      <dgm:spPr/>
    </dgm:pt>
    <dgm:pt modelId="{CFB5388B-84D2-4B2F-9FF6-5B2C4342D4A8}" type="pres">
      <dgm:prSet presAssocID="{8A8A4A5B-96DB-438F-9693-9FE157EF48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ning Tools"/>
        </a:ext>
      </dgm:extLst>
    </dgm:pt>
    <dgm:pt modelId="{D9D0F48E-ECAE-469C-8B18-EFD6B8A76CE3}" type="pres">
      <dgm:prSet presAssocID="{8A8A4A5B-96DB-438F-9693-9FE157EF487D}" presName="spaceRect" presStyleCnt="0"/>
      <dgm:spPr/>
    </dgm:pt>
    <dgm:pt modelId="{F92FFC09-9C52-4E89-8DF4-22304AE6C5DD}" type="pres">
      <dgm:prSet presAssocID="{8A8A4A5B-96DB-438F-9693-9FE157EF487D}" presName="parTx" presStyleLbl="revTx" presStyleIdx="1" presStyleCnt="3">
        <dgm:presLayoutVars>
          <dgm:chMax val="0"/>
          <dgm:chPref val="0"/>
        </dgm:presLayoutVars>
      </dgm:prSet>
      <dgm:spPr/>
    </dgm:pt>
    <dgm:pt modelId="{8719FFFF-CAFD-4C7D-8E43-60D687C05B66}" type="pres">
      <dgm:prSet presAssocID="{58BE9675-13AB-4F27-8A77-6EE1B3F38D85}" presName="sibTrans" presStyleCnt="0"/>
      <dgm:spPr/>
    </dgm:pt>
    <dgm:pt modelId="{3C4B6905-AF71-4BAD-B0D0-6A11BBDD1CBF}" type="pres">
      <dgm:prSet presAssocID="{D5BF27D6-8F8B-4905-89F2-60B9A6E0B41B}" presName="compNode" presStyleCnt="0"/>
      <dgm:spPr/>
    </dgm:pt>
    <dgm:pt modelId="{33B2672F-C0CB-4282-BAFA-AF1098EC0162}" type="pres">
      <dgm:prSet presAssocID="{D5BF27D6-8F8B-4905-89F2-60B9A6E0B41B}" presName="bgRect" presStyleLbl="bgShp" presStyleIdx="2" presStyleCnt="3"/>
      <dgm:spPr/>
    </dgm:pt>
    <dgm:pt modelId="{17FE0175-4EA6-4AC0-82B5-6D8A7A35A28F}" type="pres">
      <dgm:prSet presAssocID="{D5BF27D6-8F8B-4905-89F2-60B9A6E0B4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
        </a:ext>
      </dgm:extLst>
    </dgm:pt>
    <dgm:pt modelId="{D8E3E56F-96DA-4FBF-95A3-8F0622A029F5}" type="pres">
      <dgm:prSet presAssocID="{D5BF27D6-8F8B-4905-89F2-60B9A6E0B41B}" presName="spaceRect" presStyleCnt="0"/>
      <dgm:spPr/>
    </dgm:pt>
    <dgm:pt modelId="{836F2E9F-A786-4654-A4A1-CA52838AA09C}" type="pres">
      <dgm:prSet presAssocID="{D5BF27D6-8F8B-4905-89F2-60B9A6E0B41B}" presName="parTx" presStyleLbl="revTx" presStyleIdx="2" presStyleCnt="3">
        <dgm:presLayoutVars>
          <dgm:chMax val="0"/>
          <dgm:chPref val="0"/>
        </dgm:presLayoutVars>
      </dgm:prSet>
      <dgm:spPr/>
    </dgm:pt>
  </dgm:ptLst>
  <dgm:cxnLst>
    <dgm:cxn modelId="{B2E09910-90CF-4C76-931A-0A0F9F618AFD}" srcId="{568D31C3-1545-4A91-A2C9-6F1071F1F21F}" destId="{D5BF27D6-8F8B-4905-89F2-60B9A6E0B41B}" srcOrd="2" destOrd="0" parTransId="{F03A7B51-41B1-499B-BE0B-EB8A3FBE7DE6}" sibTransId="{6F97568C-372E-45B1-91C0-60A68D829A73}"/>
    <dgm:cxn modelId="{E9711135-5F4A-44C6-81AE-31D5E0983AF3}" srcId="{568D31C3-1545-4A91-A2C9-6F1071F1F21F}" destId="{5586A41C-BC5A-4B44-9C09-1DAA5E3CC86A}" srcOrd="0" destOrd="0" parTransId="{37A32C77-B6BF-4184-B28E-853FA32B95F5}" sibTransId="{406C0D7D-8448-4560-840F-2D1EA36B658F}"/>
    <dgm:cxn modelId="{F40DA242-FB8E-4F70-B706-638A3ABE8088}" type="presOf" srcId="{8A8A4A5B-96DB-438F-9693-9FE157EF487D}" destId="{F92FFC09-9C52-4E89-8DF4-22304AE6C5DD}" srcOrd="0" destOrd="0" presId="urn:microsoft.com/office/officeart/2018/2/layout/IconVerticalSolidList"/>
    <dgm:cxn modelId="{65EC5951-04A8-43C4-8C14-D452E93C794E}" type="presOf" srcId="{5586A41C-BC5A-4B44-9C09-1DAA5E3CC86A}" destId="{6B9B7A0A-574C-471B-BEA5-F1487B324D4A}" srcOrd="0" destOrd="0" presId="urn:microsoft.com/office/officeart/2018/2/layout/IconVerticalSolidList"/>
    <dgm:cxn modelId="{8FF9B358-E0CF-4F83-B68D-33EAA2679BB9}" srcId="{568D31C3-1545-4A91-A2C9-6F1071F1F21F}" destId="{8A8A4A5B-96DB-438F-9693-9FE157EF487D}" srcOrd="1" destOrd="0" parTransId="{5EF7B325-EB9A-4F34-9EBB-063EE847F165}" sibTransId="{58BE9675-13AB-4F27-8A77-6EE1B3F38D85}"/>
    <dgm:cxn modelId="{C629BDDC-B487-4DCD-9CEC-F1A726C47D8A}" type="presOf" srcId="{D5BF27D6-8F8B-4905-89F2-60B9A6E0B41B}" destId="{836F2E9F-A786-4654-A4A1-CA52838AA09C}" srcOrd="0" destOrd="0" presId="urn:microsoft.com/office/officeart/2018/2/layout/IconVerticalSolidList"/>
    <dgm:cxn modelId="{875717EE-28FE-428B-A33B-5BF381189F4F}" type="presOf" srcId="{568D31C3-1545-4A91-A2C9-6F1071F1F21F}" destId="{491ED2AC-DBEC-461A-B962-E5B86D254D5D}" srcOrd="0" destOrd="0" presId="urn:microsoft.com/office/officeart/2018/2/layout/IconVerticalSolidList"/>
    <dgm:cxn modelId="{1A85CF0B-BD79-41FE-898F-9107AF8F0E24}" type="presParOf" srcId="{491ED2AC-DBEC-461A-B962-E5B86D254D5D}" destId="{EB18AB55-7D3A-41A2-9973-F39FB1706B4B}" srcOrd="0" destOrd="0" presId="urn:microsoft.com/office/officeart/2018/2/layout/IconVerticalSolidList"/>
    <dgm:cxn modelId="{E14374D0-592C-4215-9154-F3EA2E56FEA6}" type="presParOf" srcId="{EB18AB55-7D3A-41A2-9973-F39FB1706B4B}" destId="{83D86B8A-532F-4DA2-B853-C7770F48B0C5}" srcOrd="0" destOrd="0" presId="urn:microsoft.com/office/officeart/2018/2/layout/IconVerticalSolidList"/>
    <dgm:cxn modelId="{9CD4A88B-633A-4E45-A3E8-A8A1EBDC66DE}" type="presParOf" srcId="{EB18AB55-7D3A-41A2-9973-F39FB1706B4B}" destId="{EA6A88EC-B131-43A7-8A14-CE7A92BFF21B}" srcOrd="1" destOrd="0" presId="urn:microsoft.com/office/officeart/2018/2/layout/IconVerticalSolidList"/>
    <dgm:cxn modelId="{3E0A0711-11E7-4798-BB9E-B7526B017867}" type="presParOf" srcId="{EB18AB55-7D3A-41A2-9973-F39FB1706B4B}" destId="{CC9EE55B-C975-41F5-BD7A-D0696874EB86}" srcOrd="2" destOrd="0" presId="urn:microsoft.com/office/officeart/2018/2/layout/IconVerticalSolidList"/>
    <dgm:cxn modelId="{36185F1F-AE26-4430-A4CA-6FEA18F99A57}" type="presParOf" srcId="{EB18AB55-7D3A-41A2-9973-F39FB1706B4B}" destId="{6B9B7A0A-574C-471B-BEA5-F1487B324D4A}" srcOrd="3" destOrd="0" presId="urn:microsoft.com/office/officeart/2018/2/layout/IconVerticalSolidList"/>
    <dgm:cxn modelId="{61C3019A-7C5D-4372-BFE4-4DC8ED09BCCA}" type="presParOf" srcId="{491ED2AC-DBEC-461A-B962-E5B86D254D5D}" destId="{CA58F45F-0F2B-4F0A-B008-5F34AC002DEC}" srcOrd="1" destOrd="0" presId="urn:microsoft.com/office/officeart/2018/2/layout/IconVerticalSolidList"/>
    <dgm:cxn modelId="{7C054DE9-39B6-4300-9D6C-550CAFFE6204}" type="presParOf" srcId="{491ED2AC-DBEC-461A-B962-E5B86D254D5D}" destId="{45AEB19D-E882-4C3F-83DB-31DE9CF7F95C}" srcOrd="2" destOrd="0" presId="urn:microsoft.com/office/officeart/2018/2/layout/IconVerticalSolidList"/>
    <dgm:cxn modelId="{DE782E05-0B44-498F-B391-F0EE6A9C1573}" type="presParOf" srcId="{45AEB19D-E882-4C3F-83DB-31DE9CF7F95C}" destId="{E32E15CB-D6DD-4054-8BC6-EF0FDAB7C7A2}" srcOrd="0" destOrd="0" presId="urn:microsoft.com/office/officeart/2018/2/layout/IconVerticalSolidList"/>
    <dgm:cxn modelId="{580C2143-96F1-4BF1-99CB-0A8C3F09D16E}" type="presParOf" srcId="{45AEB19D-E882-4C3F-83DB-31DE9CF7F95C}" destId="{CFB5388B-84D2-4B2F-9FF6-5B2C4342D4A8}" srcOrd="1" destOrd="0" presId="urn:microsoft.com/office/officeart/2018/2/layout/IconVerticalSolidList"/>
    <dgm:cxn modelId="{63D43426-7B52-4E0C-8003-EF2989F3465E}" type="presParOf" srcId="{45AEB19D-E882-4C3F-83DB-31DE9CF7F95C}" destId="{D9D0F48E-ECAE-469C-8B18-EFD6B8A76CE3}" srcOrd="2" destOrd="0" presId="urn:microsoft.com/office/officeart/2018/2/layout/IconVerticalSolidList"/>
    <dgm:cxn modelId="{5FAE15EB-3321-4EB7-A267-1F059CFA9ECC}" type="presParOf" srcId="{45AEB19D-E882-4C3F-83DB-31DE9CF7F95C}" destId="{F92FFC09-9C52-4E89-8DF4-22304AE6C5DD}" srcOrd="3" destOrd="0" presId="urn:microsoft.com/office/officeart/2018/2/layout/IconVerticalSolidList"/>
    <dgm:cxn modelId="{759A1298-B6B9-46BB-A5F7-9DB3012B6285}" type="presParOf" srcId="{491ED2AC-DBEC-461A-B962-E5B86D254D5D}" destId="{8719FFFF-CAFD-4C7D-8E43-60D687C05B66}" srcOrd="3" destOrd="0" presId="urn:microsoft.com/office/officeart/2018/2/layout/IconVerticalSolidList"/>
    <dgm:cxn modelId="{00688C93-CB20-4C13-8AF1-C9E94B19A441}" type="presParOf" srcId="{491ED2AC-DBEC-461A-B962-E5B86D254D5D}" destId="{3C4B6905-AF71-4BAD-B0D0-6A11BBDD1CBF}" srcOrd="4" destOrd="0" presId="urn:microsoft.com/office/officeart/2018/2/layout/IconVerticalSolidList"/>
    <dgm:cxn modelId="{3C54C7F3-101C-40F2-A7B4-4B01B31A59DE}" type="presParOf" srcId="{3C4B6905-AF71-4BAD-B0D0-6A11BBDD1CBF}" destId="{33B2672F-C0CB-4282-BAFA-AF1098EC0162}" srcOrd="0" destOrd="0" presId="urn:microsoft.com/office/officeart/2018/2/layout/IconVerticalSolidList"/>
    <dgm:cxn modelId="{F53E8E60-7923-4A59-9FCB-9B5BF46DA72C}" type="presParOf" srcId="{3C4B6905-AF71-4BAD-B0D0-6A11BBDD1CBF}" destId="{17FE0175-4EA6-4AC0-82B5-6D8A7A35A28F}" srcOrd="1" destOrd="0" presId="urn:microsoft.com/office/officeart/2018/2/layout/IconVerticalSolidList"/>
    <dgm:cxn modelId="{CBAA0F81-2E65-49D1-8147-B7A3411558C5}" type="presParOf" srcId="{3C4B6905-AF71-4BAD-B0D0-6A11BBDD1CBF}" destId="{D8E3E56F-96DA-4FBF-95A3-8F0622A029F5}" srcOrd="2" destOrd="0" presId="urn:microsoft.com/office/officeart/2018/2/layout/IconVerticalSolidList"/>
    <dgm:cxn modelId="{28A5BCFC-1C1E-4FF4-A98D-110A876FF456}" type="presParOf" srcId="{3C4B6905-AF71-4BAD-B0D0-6A11BBDD1CBF}" destId="{836F2E9F-A786-4654-A4A1-CA52838AA09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8D31C3-1545-4A91-A2C9-6F1071F1F2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586A41C-BC5A-4B44-9C09-1DAA5E3CC86A}">
      <dgm:prSet/>
      <dgm:spPr/>
      <dgm:t>
        <a:bodyPr/>
        <a:lstStyle/>
        <a:p>
          <a:pPr>
            <a:lnSpc>
              <a:spcPct val="100000"/>
            </a:lnSpc>
          </a:pPr>
          <a:r>
            <a:rPr lang="en-US" dirty="0"/>
            <a:t>A material with a molecular structure that is composed of many repeating smaller units bonded together (you explore polymers in detail in Year 12 Chemistry)</a:t>
          </a:r>
        </a:p>
      </dgm:t>
    </dgm:pt>
    <dgm:pt modelId="{37A32C77-B6BF-4184-B28E-853FA32B95F5}" type="parTrans" cxnId="{E9711135-5F4A-44C6-81AE-31D5E0983AF3}">
      <dgm:prSet/>
      <dgm:spPr/>
      <dgm:t>
        <a:bodyPr/>
        <a:lstStyle/>
        <a:p>
          <a:endParaRPr lang="en-US"/>
        </a:p>
      </dgm:t>
    </dgm:pt>
    <dgm:pt modelId="{406C0D7D-8448-4560-840F-2D1EA36B658F}" type="sibTrans" cxnId="{E9711135-5F4A-44C6-81AE-31D5E0983AF3}">
      <dgm:prSet/>
      <dgm:spPr/>
      <dgm:t>
        <a:bodyPr/>
        <a:lstStyle/>
        <a:p>
          <a:endParaRPr lang="en-US"/>
        </a:p>
      </dgm:t>
    </dgm:pt>
    <dgm:pt modelId="{8A8A4A5B-96DB-438F-9693-9FE157EF487D}">
      <dgm:prSet/>
      <dgm:spPr/>
      <dgm:t>
        <a:bodyPr/>
        <a:lstStyle/>
        <a:p>
          <a:pPr>
            <a:lnSpc>
              <a:spcPct val="100000"/>
            </a:lnSpc>
          </a:pPr>
          <a:r>
            <a:rPr lang="en-US" dirty="0"/>
            <a:t>Polymeric materials include plastics (e.g. polyethylene, nylon) and rubbers (e.g. latex)</a:t>
          </a:r>
        </a:p>
      </dgm:t>
    </dgm:pt>
    <dgm:pt modelId="{5EF7B325-EB9A-4F34-9EBB-063EE847F165}" type="parTrans" cxnId="{8FF9B358-E0CF-4F83-B68D-33EAA2679BB9}">
      <dgm:prSet/>
      <dgm:spPr/>
      <dgm:t>
        <a:bodyPr/>
        <a:lstStyle/>
        <a:p>
          <a:endParaRPr lang="en-US"/>
        </a:p>
      </dgm:t>
    </dgm:pt>
    <dgm:pt modelId="{58BE9675-13AB-4F27-8A77-6EE1B3F38D85}" type="sibTrans" cxnId="{8FF9B358-E0CF-4F83-B68D-33EAA2679BB9}">
      <dgm:prSet/>
      <dgm:spPr/>
      <dgm:t>
        <a:bodyPr/>
        <a:lstStyle/>
        <a:p>
          <a:endParaRPr lang="en-US"/>
        </a:p>
      </dgm:t>
    </dgm:pt>
    <dgm:pt modelId="{D5BF27D6-8F8B-4905-89F2-60B9A6E0B41B}">
      <dgm:prSet/>
      <dgm:spPr/>
      <dgm:t>
        <a:bodyPr/>
        <a:lstStyle/>
        <a:p>
          <a:pPr>
            <a:lnSpc>
              <a:spcPct val="100000"/>
            </a:lnSpc>
          </a:pPr>
          <a:r>
            <a:rPr lang="en-US" dirty="0"/>
            <a:t>Useful properties of polymers – low density, corrosion resistant, electrical insulators, biological polymers, such as cellulose, have good compatibility with human tissue.</a:t>
          </a:r>
        </a:p>
      </dgm:t>
    </dgm:pt>
    <dgm:pt modelId="{F03A7B51-41B1-499B-BE0B-EB8A3FBE7DE6}" type="parTrans" cxnId="{B2E09910-90CF-4C76-931A-0A0F9F618AFD}">
      <dgm:prSet/>
      <dgm:spPr/>
      <dgm:t>
        <a:bodyPr/>
        <a:lstStyle/>
        <a:p>
          <a:endParaRPr lang="en-US"/>
        </a:p>
      </dgm:t>
    </dgm:pt>
    <dgm:pt modelId="{6F97568C-372E-45B1-91C0-60A68D829A73}" type="sibTrans" cxnId="{B2E09910-90CF-4C76-931A-0A0F9F618AFD}">
      <dgm:prSet/>
      <dgm:spPr/>
      <dgm:t>
        <a:bodyPr/>
        <a:lstStyle/>
        <a:p>
          <a:endParaRPr lang="en-US"/>
        </a:p>
      </dgm:t>
    </dgm:pt>
    <dgm:pt modelId="{491ED2AC-DBEC-461A-B962-E5B86D254D5D}" type="pres">
      <dgm:prSet presAssocID="{568D31C3-1545-4A91-A2C9-6F1071F1F21F}" presName="root" presStyleCnt="0">
        <dgm:presLayoutVars>
          <dgm:dir/>
          <dgm:resizeHandles val="exact"/>
        </dgm:presLayoutVars>
      </dgm:prSet>
      <dgm:spPr/>
    </dgm:pt>
    <dgm:pt modelId="{EB18AB55-7D3A-41A2-9973-F39FB1706B4B}" type="pres">
      <dgm:prSet presAssocID="{5586A41C-BC5A-4B44-9C09-1DAA5E3CC86A}" presName="compNode" presStyleCnt="0"/>
      <dgm:spPr/>
    </dgm:pt>
    <dgm:pt modelId="{83D86B8A-532F-4DA2-B853-C7770F48B0C5}" type="pres">
      <dgm:prSet presAssocID="{5586A41C-BC5A-4B44-9C09-1DAA5E3CC86A}" presName="bgRect" presStyleLbl="bgShp" presStyleIdx="0" presStyleCnt="3"/>
      <dgm:spPr/>
    </dgm:pt>
    <dgm:pt modelId="{EA6A88EC-B131-43A7-8A14-CE7A92BFF21B}" type="pres">
      <dgm:prSet presAssocID="{5586A41C-BC5A-4B44-9C09-1DAA5E3CC8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tom"/>
        </a:ext>
      </dgm:extLst>
    </dgm:pt>
    <dgm:pt modelId="{CC9EE55B-C975-41F5-BD7A-D0696874EB86}" type="pres">
      <dgm:prSet presAssocID="{5586A41C-BC5A-4B44-9C09-1DAA5E3CC86A}" presName="spaceRect" presStyleCnt="0"/>
      <dgm:spPr/>
    </dgm:pt>
    <dgm:pt modelId="{6B9B7A0A-574C-471B-BEA5-F1487B324D4A}" type="pres">
      <dgm:prSet presAssocID="{5586A41C-BC5A-4B44-9C09-1DAA5E3CC86A}" presName="parTx" presStyleLbl="revTx" presStyleIdx="0" presStyleCnt="3">
        <dgm:presLayoutVars>
          <dgm:chMax val="0"/>
          <dgm:chPref val="0"/>
        </dgm:presLayoutVars>
      </dgm:prSet>
      <dgm:spPr/>
    </dgm:pt>
    <dgm:pt modelId="{CA58F45F-0F2B-4F0A-B008-5F34AC002DEC}" type="pres">
      <dgm:prSet presAssocID="{406C0D7D-8448-4560-840F-2D1EA36B658F}" presName="sibTrans" presStyleCnt="0"/>
      <dgm:spPr/>
    </dgm:pt>
    <dgm:pt modelId="{45AEB19D-E882-4C3F-83DB-31DE9CF7F95C}" type="pres">
      <dgm:prSet presAssocID="{8A8A4A5B-96DB-438F-9693-9FE157EF487D}" presName="compNode" presStyleCnt="0"/>
      <dgm:spPr/>
    </dgm:pt>
    <dgm:pt modelId="{E32E15CB-D6DD-4054-8BC6-EF0FDAB7C7A2}" type="pres">
      <dgm:prSet presAssocID="{8A8A4A5B-96DB-438F-9693-9FE157EF487D}" presName="bgRect" presStyleLbl="bgShp" presStyleIdx="1" presStyleCnt="3"/>
      <dgm:spPr/>
    </dgm:pt>
    <dgm:pt modelId="{CFB5388B-84D2-4B2F-9FF6-5B2C4342D4A8}" type="pres">
      <dgm:prSet presAssocID="{8A8A4A5B-96DB-438F-9693-9FE157EF48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ning Tools"/>
        </a:ext>
      </dgm:extLst>
    </dgm:pt>
    <dgm:pt modelId="{D9D0F48E-ECAE-469C-8B18-EFD6B8A76CE3}" type="pres">
      <dgm:prSet presAssocID="{8A8A4A5B-96DB-438F-9693-9FE157EF487D}" presName="spaceRect" presStyleCnt="0"/>
      <dgm:spPr/>
    </dgm:pt>
    <dgm:pt modelId="{F92FFC09-9C52-4E89-8DF4-22304AE6C5DD}" type="pres">
      <dgm:prSet presAssocID="{8A8A4A5B-96DB-438F-9693-9FE157EF487D}" presName="parTx" presStyleLbl="revTx" presStyleIdx="1" presStyleCnt="3">
        <dgm:presLayoutVars>
          <dgm:chMax val="0"/>
          <dgm:chPref val="0"/>
        </dgm:presLayoutVars>
      </dgm:prSet>
      <dgm:spPr/>
    </dgm:pt>
    <dgm:pt modelId="{8719FFFF-CAFD-4C7D-8E43-60D687C05B66}" type="pres">
      <dgm:prSet presAssocID="{58BE9675-13AB-4F27-8A77-6EE1B3F38D85}" presName="sibTrans" presStyleCnt="0"/>
      <dgm:spPr/>
    </dgm:pt>
    <dgm:pt modelId="{3C4B6905-AF71-4BAD-B0D0-6A11BBDD1CBF}" type="pres">
      <dgm:prSet presAssocID="{D5BF27D6-8F8B-4905-89F2-60B9A6E0B41B}" presName="compNode" presStyleCnt="0"/>
      <dgm:spPr/>
    </dgm:pt>
    <dgm:pt modelId="{33B2672F-C0CB-4282-BAFA-AF1098EC0162}" type="pres">
      <dgm:prSet presAssocID="{D5BF27D6-8F8B-4905-89F2-60B9A6E0B41B}" presName="bgRect" presStyleLbl="bgShp" presStyleIdx="2" presStyleCnt="3"/>
      <dgm:spPr/>
    </dgm:pt>
    <dgm:pt modelId="{17FE0175-4EA6-4AC0-82B5-6D8A7A35A28F}" type="pres">
      <dgm:prSet presAssocID="{D5BF27D6-8F8B-4905-89F2-60B9A6E0B4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
        </a:ext>
      </dgm:extLst>
    </dgm:pt>
    <dgm:pt modelId="{D8E3E56F-96DA-4FBF-95A3-8F0622A029F5}" type="pres">
      <dgm:prSet presAssocID="{D5BF27D6-8F8B-4905-89F2-60B9A6E0B41B}" presName="spaceRect" presStyleCnt="0"/>
      <dgm:spPr/>
    </dgm:pt>
    <dgm:pt modelId="{836F2E9F-A786-4654-A4A1-CA52838AA09C}" type="pres">
      <dgm:prSet presAssocID="{D5BF27D6-8F8B-4905-89F2-60B9A6E0B41B}" presName="parTx" presStyleLbl="revTx" presStyleIdx="2" presStyleCnt="3">
        <dgm:presLayoutVars>
          <dgm:chMax val="0"/>
          <dgm:chPref val="0"/>
        </dgm:presLayoutVars>
      </dgm:prSet>
      <dgm:spPr/>
    </dgm:pt>
  </dgm:ptLst>
  <dgm:cxnLst>
    <dgm:cxn modelId="{B2E09910-90CF-4C76-931A-0A0F9F618AFD}" srcId="{568D31C3-1545-4A91-A2C9-6F1071F1F21F}" destId="{D5BF27D6-8F8B-4905-89F2-60B9A6E0B41B}" srcOrd="2" destOrd="0" parTransId="{F03A7B51-41B1-499B-BE0B-EB8A3FBE7DE6}" sibTransId="{6F97568C-372E-45B1-91C0-60A68D829A73}"/>
    <dgm:cxn modelId="{E9711135-5F4A-44C6-81AE-31D5E0983AF3}" srcId="{568D31C3-1545-4A91-A2C9-6F1071F1F21F}" destId="{5586A41C-BC5A-4B44-9C09-1DAA5E3CC86A}" srcOrd="0" destOrd="0" parTransId="{37A32C77-B6BF-4184-B28E-853FA32B95F5}" sibTransId="{406C0D7D-8448-4560-840F-2D1EA36B658F}"/>
    <dgm:cxn modelId="{F40DA242-FB8E-4F70-B706-638A3ABE8088}" type="presOf" srcId="{8A8A4A5B-96DB-438F-9693-9FE157EF487D}" destId="{F92FFC09-9C52-4E89-8DF4-22304AE6C5DD}" srcOrd="0" destOrd="0" presId="urn:microsoft.com/office/officeart/2018/2/layout/IconVerticalSolidList"/>
    <dgm:cxn modelId="{65EC5951-04A8-43C4-8C14-D452E93C794E}" type="presOf" srcId="{5586A41C-BC5A-4B44-9C09-1DAA5E3CC86A}" destId="{6B9B7A0A-574C-471B-BEA5-F1487B324D4A}" srcOrd="0" destOrd="0" presId="urn:microsoft.com/office/officeart/2018/2/layout/IconVerticalSolidList"/>
    <dgm:cxn modelId="{8FF9B358-E0CF-4F83-B68D-33EAA2679BB9}" srcId="{568D31C3-1545-4A91-A2C9-6F1071F1F21F}" destId="{8A8A4A5B-96DB-438F-9693-9FE157EF487D}" srcOrd="1" destOrd="0" parTransId="{5EF7B325-EB9A-4F34-9EBB-063EE847F165}" sibTransId="{58BE9675-13AB-4F27-8A77-6EE1B3F38D85}"/>
    <dgm:cxn modelId="{C629BDDC-B487-4DCD-9CEC-F1A726C47D8A}" type="presOf" srcId="{D5BF27D6-8F8B-4905-89F2-60B9A6E0B41B}" destId="{836F2E9F-A786-4654-A4A1-CA52838AA09C}" srcOrd="0" destOrd="0" presId="urn:microsoft.com/office/officeart/2018/2/layout/IconVerticalSolidList"/>
    <dgm:cxn modelId="{875717EE-28FE-428B-A33B-5BF381189F4F}" type="presOf" srcId="{568D31C3-1545-4A91-A2C9-6F1071F1F21F}" destId="{491ED2AC-DBEC-461A-B962-E5B86D254D5D}" srcOrd="0" destOrd="0" presId="urn:microsoft.com/office/officeart/2018/2/layout/IconVerticalSolidList"/>
    <dgm:cxn modelId="{1A85CF0B-BD79-41FE-898F-9107AF8F0E24}" type="presParOf" srcId="{491ED2AC-DBEC-461A-B962-E5B86D254D5D}" destId="{EB18AB55-7D3A-41A2-9973-F39FB1706B4B}" srcOrd="0" destOrd="0" presId="urn:microsoft.com/office/officeart/2018/2/layout/IconVerticalSolidList"/>
    <dgm:cxn modelId="{E14374D0-592C-4215-9154-F3EA2E56FEA6}" type="presParOf" srcId="{EB18AB55-7D3A-41A2-9973-F39FB1706B4B}" destId="{83D86B8A-532F-4DA2-B853-C7770F48B0C5}" srcOrd="0" destOrd="0" presId="urn:microsoft.com/office/officeart/2018/2/layout/IconVerticalSolidList"/>
    <dgm:cxn modelId="{9CD4A88B-633A-4E45-A3E8-A8A1EBDC66DE}" type="presParOf" srcId="{EB18AB55-7D3A-41A2-9973-F39FB1706B4B}" destId="{EA6A88EC-B131-43A7-8A14-CE7A92BFF21B}" srcOrd="1" destOrd="0" presId="urn:microsoft.com/office/officeart/2018/2/layout/IconVerticalSolidList"/>
    <dgm:cxn modelId="{3E0A0711-11E7-4798-BB9E-B7526B017867}" type="presParOf" srcId="{EB18AB55-7D3A-41A2-9973-F39FB1706B4B}" destId="{CC9EE55B-C975-41F5-BD7A-D0696874EB86}" srcOrd="2" destOrd="0" presId="urn:microsoft.com/office/officeart/2018/2/layout/IconVerticalSolidList"/>
    <dgm:cxn modelId="{36185F1F-AE26-4430-A4CA-6FEA18F99A57}" type="presParOf" srcId="{EB18AB55-7D3A-41A2-9973-F39FB1706B4B}" destId="{6B9B7A0A-574C-471B-BEA5-F1487B324D4A}" srcOrd="3" destOrd="0" presId="urn:microsoft.com/office/officeart/2018/2/layout/IconVerticalSolidList"/>
    <dgm:cxn modelId="{61C3019A-7C5D-4372-BFE4-4DC8ED09BCCA}" type="presParOf" srcId="{491ED2AC-DBEC-461A-B962-E5B86D254D5D}" destId="{CA58F45F-0F2B-4F0A-B008-5F34AC002DEC}" srcOrd="1" destOrd="0" presId="urn:microsoft.com/office/officeart/2018/2/layout/IconVerticalSolidList"/>
    <dgm:cxn modelId="{7C054DE9-39B6-4300-9D6C-550CAFFE6204}" type="presParOf" srcId="{491ED2AC-DBEC-461A-B962-E5B86D254D5D}" destId="{45AEB19D-E882-4C3F-83DB-31DE9CF7F95C}" srcOrd="2" destOrd="0" presId="urn:microsoft.com/office/officeart/2018/2/layout/IconVerticalSolidList"/>
    <dgm:cxn modelId="{DE782E05-0B44-498F-B391-F0EE6A9C1573}" type="presParOf" srcId="{45AEB19D-E882-4C3F-83DB-31DE9CF7F95C}" destId="{E32E15CB-D6DD-4054-8BC6-EF0FDAB7C7A2}" srcOrd="0" destOrd="0" presId="urn:microsoft.com/office/officeart/2018/2/layout/IconVerticalSolidList"/>
    <dgm:cxn modelId="{580C2143-96F1-4BF1-99CB-0A8C3F09D16E}" type="presParOf" srcId="{45AEB19D-E882-4C3F-83DB-31DE9CF7F95C}" destId="{CFB5388B-84D2-4B2F-9FF6-5B2C4342D4A8}" srcOrd="1" destOrd="0" presId="urn:microsoft.com/office/officeart/2018/2/layout/IconVerticalSolidList"/>
    <dgm:cxn modelId="{63D43426-7B52-4E0C-8003-EF2989F3465E}" type="presParOf" srcId="{45AEB19D-E882-4C3F-83DB-31DE9CF7F95C}" destId="{D9D0F48E-ECAE-469C-8B18-EFD6B8A76CE3}" srcOrd="2" destOrd="0" presId="urn:microsoft.com/office/officeart/2018/2/layout/IconVerticalSolidList"/>
    <dgm:cxn modelId="{5FAE15EB-3321-4EB7-A267-1F059CFA9ECC}" type="presParOf" srcId="{45AEB19D-E882-4C3F-83DB-31DE9CF7F95C}" destId="{F92FFC09-9C52-4E89-8DF4-22304AE6C5DD}" srcOrd="3" destOrd="0" presId="urn:microsoft.com/office/officeart/2018/2/layout/IconVerticalSolidList"/>
    <dgm:cxn modelId="{759A1298-B6B9-46BB-A5F7-9DB3012B6285}" type="presParOf" srcId="{491ED2AC-DBEC-461A-B962-E5B86D254D5D}" destId="{8719FFFF-CAFD-4C7D-8E43-60D687C05B66}" srcOrd="3" destOrd="0" presId="urn:microsoft.com/office/officeart/2018/2/layout/IconVerticalSolidList"/>
    <dgm:cxn modelId="{00688C93-CB20-4C13-8AF1-C9E94B19A441}" type="presParOf" srcId="{491ED2AC-DBEC-461A-B962-E5B86D254D5D}" destId="{3C4B6905-AF71-4BAD-B0D0-6A11BBDD1CBF}" srcOrd="4" destOrd="0" presId="urn:microsoft.com/office/officeart/2018/2/layout/IconVerticalSolidList"/>
    <dgm:cxn modelId="{3C54C7F3-101C-40F2-A7B4-4B01B31A59DE}" type="presParOf" srcId="{3C4B6905-AF71-4BAD-B0D0-6A11BBDD1CBF}" destId="{33B2672F-C0CB-4282-BAFA-AF1098EC0162}" srcOrd="0" destOrd="0" presId="urn:microsoft.com/office/officeart/2018/2/layout/IconVerticalSolidList"/>
    <dgm:cxn modelId="{F53E8E60-7923-4A59-9FCB-9B5BF46DA72C}" type="presParOf" srcId="{3C4B6905-AF71-4BAD-B0D0-6A11BBDD1CBF}" destId="{17FE0175-4EA6-4AC0-82B5-6D8A7A35A28F}" srcOrd="1" destOrd="0" presId="urn:microsoft.com/office/officeart/2018/2/layout/IconVerticalSolidList"/>
    <dgm:cxn modelId="{CBAA0F81-2E65-49D1-8147-B7A3411558C5}" type="presParOf" srcId="{3C4B6905-AF71-4BAD-B0D0-6A11BBDD1CBF}" destId="{D8E3E56F-96DA-4FBF-95A3-8F0622A029F5}" srcOrd="2" destOrd="0" presId="urn:microsoft.com/office/officeart/2018/2/layout/IconVerticalSolidList"/>
    <dgm:cxn modelId="{28A5BCFC-1C1E-4FF4-A98D-110A876FF456}" type="presParOf" srcId="{3C4B6905-AF71-4BAD-B0D0-6A11BBDD1CBF}" destId="{836F2E9F-A786-4654-A4A1-CA52838AA09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8D31C3-1545-4A91-A2C9-6F1071F1F2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586A41C-BC5A-4B44-9C09-1DAA5E3CC86A}">
      <dgm:prSet/>
      <dgm:spPr/>
      <dgm:t>
        <a:bodyPr/>
        <a:lstStyle/>
        <a:p>
          <a:pPr>
            <a:lnSpc>
              <a:spcPct val="100000"/>
            </a:lnSpc>
          </a:pPr>
          <a:r>
            <a:rPr lang="en-US" dirty="0"/>
            <a:t>Ceramics are inorganic, non-metallic solids. They contain metal, non-metal and metalloid elements held together by ionic and covalent bonds</a:t>
          </a:r>
        </a:p>
      </dgm:t>
    </dgm:pt>
    <dgm:pt modelId="{37A32C77-B6BF-4184-B28E-853FA32B95F5}" type="parTrans" cxnId="{E9711135-5F4A-44C6-81AE-31D5E0983AF3}">
      <dgm:prSet/>
      <dgm:spPr/>
      <dgm:t>
        <a:bodyPr/>
        <a:lstStyle/>
        <a:p>
          <a:endParaRPr lang="en-US"/>
        </a:p>
      </dgm:t>
    </dgm:pt>
    <dgm:pt modelId="{406C0D7D-8448-4560-840F-2D1EA36B658F}" type="sibTrans" cxnId="{E9711135-5F4A-44C6-81AE-31D5E0983AF3}">
      <dgm:prSet/>
      <dgm:spPr/>
      <dgm:t>
        <a:bodyPr/>
        <a:lstStyle/>
        <a:p>
          <a:endParaRPr lang="en-US"/>
        </a:p>
      </dgm:t>
    </dgm:pt>
    <dgm:pt modelId="{8A8A4A5B-96DB-438F-9693-9FE157EF487D}">
      <dgm:prSet/>
      <dgm:spPr/>
      <dgm:t>
        <a:bodyPr/>
        <a:lstStyle/>
        <a:p>
          <a:pPr>
            <a:lnSpc>
              <a:spcPct val="100000"/>
            </a:lnSpc>
          </a:pPr>
          <a:r>
            <a:rPr lang="en-US" dirty="0"/>
            <a:t>Ceramics can range from highly order (crystalline) to highly irregular (amorphous). Some are natural occurring </a:t>
          </a:r>
          <a:r>
            <a:rPr lang="en-US" dirty="0" err="1"/>
            <a:t>e.g</a:t>
          </a:r>
          <a:r>
            <a:rPr lang="en-US" dirty="0"/>
            <a:t> kaolinite (used to make porcelain) and some synthetic e.g. silicon carbide (an abrasive)</a:t>
          </a:r>
        </a:p>
      </dgm:t>
    </dgm:pt>
    <dgm:pt modelId="{5EF7B325-EB9A-4F34-9EBB-063EE847F165}" type="parTrans" cxnId="{8FF9B358-E0CF-4F83-B68D-33EAA2679BB9}">
      <dgm:prSet/>
      <dgm:spPr/>
      <dgm:t>
        <a:bodyPr/>
        <a:lstStyle/>
        <a:p>
          <a:endParaRPr lang="en-US"/>
        </a:p>
      </dgm:t>
    </dgm:pt>
    <dgm:pt modelId="{58BE9675-13AB-4F27-8A77-6EE1B3F38D85}" type="sibTrans" cxnId="{8FF9B358-E0CF-4F83-B68D-33EAA2679BB9}">
      <dgm:prSet/>
      <dgm:spPr/>
      <dgm:t>
        <a:bodyPr/>
        <a:lstStyle/>
        <a:p>
          <a:endParaRPr lang="en-US"/>
        </a:p>
      </dgm:t>
    </dgm:pt>
    <dgm:pt modelId="{D5BF27D6-8F8B-4905-89F2-60B9A6E0B41B}">
      <dgm:prSet/>
      <dgm:spPr/>
      <dgm:t>
        <a:bodyPr/>
        <a:lstStyle/>
        <a:p>
          <a:pPr>
            <a:lnSpc>
              <a:spcPct val="100000"/>
            </a:lnSpc>
          </a:pPr>
          <a:r>
            <a:rPr lang="en-US" dirty="0"/>
            <a:t>Due to the wide range of elements and bonding the properties of ceramics vary greatly. They are generally hard, have high compressive strength and can withstand high temperatures.  </a:t>
          </a:r>
        </a:p>
      </dgm:t>
    </dgm:pt>
    <dgm:pt modelId="{F03A7B51-41B1-499B-BE0B-EB8A3FBE7DE6}" type="parTrans" cxnId="{B2E09910-90CF-4C76-931A-0A0F9F618AFD}">
      <dgm:prSet/>
      <dgm:spPr/>
      <dgm:t>
        <a:bodyPr/>
        <a:lstStyle/>
        <a:p>
          <a:endParaRPr lang="en-US"/>
        </a:p>
      </dgm:t>
    </dgm:pt>
    <dgm:pt modelId="{6F97568C-372E-45B1-91C0-60A68D829A73}" type="sibTrans" cxnId="{B2E09910-90CF-4C76-931A-0A0F9F618AFD}">
      <dgm:prSet/>
      <dgm:spPr/>
      <dgm:t>
        <a:bodyPr/>
        <a:lstStyle/>
        <a:p>
          <a:endParaRPr lang="en-US"/>
        </a:p>
      </dgm:t>
    </dgm:pt>
    <dgm:pt modelId="{491ED2AC-DBEC-461A-B962-E5B86D254D5D}" type="pres">
      <dgm:prSet presAssocID="{568D31C3-1545-4A91-A2C9-6F1071F1F21F}" presName="root" presStyleCnt="0">
        <dgm:presLayoutVars>
          <dgm:dir/>
          <dgm:resizeHandles val="exact"/>
        </dgm:presLayoutVars>
      </dgm:prSet>
      <dgm:spPr/>
    </dgm:pt>
    <dgm:pt modelId="{EB18AB55-7D3A-41A2-9973-F39FB1706B4B}" type="pres">
      <dgm:prSet presAssocID="{5586A41C-BC5A-4B44-9C09-1DAA5E3CC86A}" presName="compNode" presStyleCnt="0"/>
      <dgm:spPr/>
    </dgm:pt>
    <dgm:pt modelId="{83D86B8A-532F-4DA2-B853-C7770F48B0C5}" type="pres">
      <dgm:prSet presAssocID="{5586A41C-BC5A-4B44-9C09-1DAA5E3CC86A}" presName="bgRect" presStyleLbl="bgShp" presStyleIdx="0" presStyleCnt="3"/>
      <dgm:spPr/>
    </dgm:pt>
    <dgm:pt modelId="{EA6A88EC-B131-43A7-8A14-CE7A92BFF21B}" type="pres">
      <dgm:prSet presAssocID="{5586A41C-BC5A-4B44-9C09-1DAA5E3CC8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tom"/>
        </a:ext>
      </dgm:extLst>
    </dgm:pt>
    <dgm:pt modelId="{CC9EE55B-C975-41F5-BD7A-D0696874EB86}" type="pres">
      <dgm:prSet presAssocID="{5586A41C-BC5A-4B44-9C09-1DAA5E3CC86A}" presName="spaceRect" presStyleCnt="0"/>
      <dgm:spPr/>
    </dgm:pt>
    <dgm:pt modelId="{6B9B7A0A-574C-471B-BEA5-F1487B324D4A}" type="pres">
      <dgm:prSet presAssocID="{5586A41C-BC5A-4B44-9C09-1DAA5E3CC86A}" presName="parTx" presStyleLbl="revTx" presStyleIdx="0" presStyleCnt="3">
        <dgm:presLayoutVars>
          <dgm:chMax val="0"/>
          <dgm:chPref val="0"/>
        </dgm:presLayoutVars>
      </dgm:prSet>
      <dgm:spPr/>
    </dgm:pt>
    <dgm:pt modelId="{CA58F45F-0F2B-4F0A-B008-5F34AC002DEC}" type="pres">
      <dgm:prSet presAssocID="{406C0D7D-8448-4560-840F-2D1EA36B658F}" presName="sibTrans" presStyleCnt="0"/>
      <dgm:spPr/>
    </dgm:pt>
    <dgm:pt modelId="{45AEB19D-E882-4C3F-83DB-31DE9CF7F95C}" type="pres">
      <dgm:prSet presAssocID="{8A8A4A5B-96DB-438F-9693-9FE157EF487D}" presName="compNode" presStyleCnt="0"/>
      <dgm:spPr/>
    </dgm:pt>
    <dgm:pt modelId="{E32E15CB-D6DD-4054-8BC6-EF0FDAB7C7A2}" type="pres">
      <dgm:prSet presAssocID="{8A8A4A5B-96DB-438F-9693-9FE157EF487D}" presName="bgRect" presStyleLbl="bgShp" presStyleIdx="1" presStyleCnt="3"/>
      <dgm:spPr/>
    </dgm:pt>
    <dgm:pt modelId="{CFB5388B-84D2-4B2F-9FF6-5B2C4342D4A8}" type="pres">
      <dgm:prSet presAssocID="{8A8A4A5B-96DB-438F-9693-9FE157EF48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ning Tools"/>
        </a:ext>
      </dgm:extLst>
    </dgm:pt>
    <dgm:pt modelId="{D9D0F48E-ECAE-469C-8B18-EFD6B8A76CE3}" type="pres">
      <dgm:prSet presAssocID="{8A8A4A5B-96DB-438F-9693-9FE157EF487D}" presName="spaceRect" presStyleCnt="0"/>
      <dgm:spPr/>
    </dgm:pt>
    <dgm:pt modelId="{F92FFC09-9C52-4E89-8DF4-22304AE6C5DD}" type="pres">
      <dgm:prSet presAssocID="{8A8A4A5B-96DB-438F-9693-9FE157EF487D}" presName="parTx" presStyleLbl="revTx" presStyleIdx="1" presStyleCnt="3">
        <dgm:presLayoutVars>
          <dgm:chMax val="0"/>
          <dgm:chPref val="0"/>
        </dgm:presLayoutVars>
      </dgm:prSet>
      <dgm:spPr/>
    </dgm:pt>
    <dgm:pt modelId="{8719FFFF-CAFD-4C7D-8E43-60D687C05B66}" type="pres">
      <dgm:prSet presAssocID="{58BE9675-13AB-4F27-8A77-6EE1B3F38D85}" presName="sibTrans" presStyleCnt="0"/>
      <dgm:spPr/>
    </dgm:pt>
    <dgm:pt modelId="{3C4B6905-AF71-4BAD-B0D0-6A11BBDD1CBF}" type="pres">
      <dgm:prSet presAssocID="{D5BF27D6-8F8B-4905-89F2-60B9A6E0B41B}" presName="compNode" presStyleCnt="0"/>
      <dgm:spPr/>
    </dgm:pt>
    <dgm:pt modelId="{33B2672F-C0CB-4282-BAFA-AF1098EC0162}" type="pres">
      <dgm:prSet presAssocID="{D5BF27D6-8F8B-4905-89F2-60B9A6E0B41B}" presName="bgRect" presStyleLbl="bgShp" presStyleIdx="2" presStyleCnt="3"/>
      <dgm:spPr/>
    </dgm:pt>
    <dgm:pt modelId="{17FE0175-4EA6-4AC0-82B5-6D8A7A35A28F}" type="pres">
      <dgm:prSet presAssocID="{D5BF27D6-8F8B-4905-89F2-60B9A6E0B4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
        </a:ext>
      </dgm:extLst>
    </dgm:pt>
    <dgm:pt modelId="{D8E3E56F-96DA-4FBF-95A3-8F0622A029F5}" type="pres">
      <dgm:prSet presAssocID="{D5BF27D6-8F8B-4905-89F2-60B9A6E0B41B}" presName="spaceRect" presStyleCnt="0"/>
      <dgm:spPr/>
    </dgm:pt>
    <dgm:pt modelId="{836F2E9F-A786-4654-A4A1-CA52838AA09C}" type="pres">
      <dgm:prSet presAssocID="{D5BF27D6-8F8B-4905-89F2-60B9A6E0B41B}" presName="parTx" presStyleLbl="revTx" presStyleIdx="2" presStyleCnt="3">
        <dgm:presLayoutVars>
          <dgm:chMax val="0"/>
          <dgm:chPref val="0"/>
        </dgm:presLayoutVars>
      </dgm:prSet>
      <dgm:spPr/>
    </dgm:pt>
  </dgm:ptLst>
  <dgm:cxnLst>
    <dgm:cxn modelId="{B2E09910-90CF-4C76-931A-0A0F9F618AFD}" srcId="{568D31C3-1545-4A91-A2C9-6F1071F1F21F}" destId="{D5BF27D6-8F8B-4905-89F2-60B9A6E0B41B}" srcOrd="2" destOrd="0" parTransId="{F03A7B51-41B1-499B-BE0B-EB8A3FBE7DE6}" sibTransId="{6F97568C-372E-45B1-91C0-60A68D829A73}"/>
    <dgm:cxn modelId="{E9711135-5F4A-44C6-81AE-31D5E0983AF3}" srcId="{568D31C3-1545-4A91-A2C9-6F1071F1F21F}" destId="{5586A41C-BC5A-4B44-9C09-1DAA5E3CC86A}" srcOrd="0" destOrd="0" parTransId="{37A32C77-B6BF-4184-B28E-853FA32B95F5}" sibTransId="{406C0D7D-8448-4560-840F-2D1EA36B658F}"/>
    <dgm:cxn modelId="{F40DA242-FB8E-4F70-B706-638A3ABE8088}" type="presOf" srcId="{8A8A4A5B-96DB-438F-9693-9FE157EF487D}" destId="{F92FFC09-9C52-4E89-8DF4-22304AE6C5DD}" srcOrd="0" destOrd="0" presId="urn:microsoft.com/office/officeart/2018/2/layout/IconVerticalSolidList"/>
    <dgm:cxn modelId="{65EC5951-04A8-43C4-8C14-D452E93C794E}" type="presOf" srcId="{5586A41C-BC5A-4B44-9C09-1DAA5E3CC86A}" destId="{6B9B7A0A-574C-471B-BEA5-F1487B324D4A}" srcOrd="0" destOrd="0" presId="urn:microsoft.com/office/officeart/2018/2/layout/IconVerticalSolidList"/>
    <dgm:cxn modelId="{8FF9B358-E0CF-4F83-B68D-33EAA2679BB9}" srcId="{568D31C3-1545-4A91-A2C9-6F1071F1F21F}" destId="{8A8A4A5B-96DB-438F-9693-9FE157EF487D}" srcOrd="1" destOrd="0" parTransId="{5EF7B325-EB9A-4F34-9EBB-063EE847F165}" sibTransId="{58BE9675-13AB-4F27-8A77-6EE1B3F38D85}"/>
    <dgm:cxn modelId="{C629BDDC-B487-4DCD-9CEC-F1A726C47D8A}" type="presOf" srcId="{D5BF27D6-8F8B-4905-89F2-60B9A6E0B41B}" destId="{836F2E9F-A786-4654-A4A1-CA52838AA09C}" srcOrd="0" destOrd="0" presId="urn:microsoft.com/office/officeart/2018/2/layout/IconVerticalSolidList"/>
    <dgm:cxn modelId="{875717EE-28FE-428B-A33B-5BF381189F4F}" type="presOf" srcId="{568D31C3-1545-4A91-A2C9-6F1071F1F21F}" destId="{491ED2AC-DBEC-461A-B962-E5B86D254D5D}" srcOrd="0" destOrd="0" presId="urn:microsoft.com/office/officeart/2018/2/layout/IconVerticalSolidList"/>
    <dgm:cxn modelId="{1A85CF0B-BD79-41FE-898F-9107AF8F0E24}" type="presParOf" srcId="{491ED2AC-DBEC-461A-B962-E5B86D254D5D}" destId="{EB18AB55-7D3A-41A2-9973-F39FB1706B4B}" srcOrd="0" destOrd="0" presId="urn:microsoft.com/office/officeart/2018/2/layout/IconVerticalSolidList"/>
    <dgm:cxn modelId="{E14374D0-592C-4215-9154-F3EA2E56FEA6}" type="presParOf" srcId="{EB18AB55-7D3A-41A2-9973-F39FB1706B4B}" destId="{83D86B8A-532F-4DA2-B853-C7770F48B0C5}" srcOrd="0" destOrd="0" presId="urn:microsoft.com/office/officeart/2018/2/layout/IconVerticalSolidList"/>
    <dgm:cxn modelId="{9CD4A88B-633A-4E45-A3E8-A8A1EBDC66DE}" type="presParOf" srcId="{EB18AB55-7D3A-41A2-9973-F39FB1706B4B}" destId="{EA6A88EC-B131-43A7-8A14-CE7A92BFF21B}" srcOrd="1" destOrd="0" presId="urn:microsoft.com/office/officeart/2018/2/layout/IconVerticalSolidList"/>
    <dgm:cxn modelId="{3E0A0711-11E7-4798-BB9E-B7526B017867}" type="presParOf" srcId="{EB18AB55-7D3A-41A2-9973-F39FB1706B4B}" destId="{CC9EE55B-C975-41F5-BD7A-D0696874EB86}" srcOrd="2" destOrd="0" presId="urn:microsoft.com/office/officeart/2018/2/layout/IconVerticalSolidList"/>
    <dgm:cxn modelId="{36185F1F-AE26-4430-A4CA-6FEA18F99A57}" type="presParOf" srcId="{EB18AB55-7D3A-41A2-9973-F39FB1706B4B}" destId="{6B9B7A0A-574C-471B-BEA5-F1487B324D4A}" srcOrd="3" destOrd="0" presId="urn:microsoft.com/office/officeart/2018/2/layout/IconVerticalSolidList"/>
    <dgm:cxn modelId="{61C3019A-7C5D-4372-BFE4-4DC8ED09BCCA}" type="presParOf" srcId="{491ED2AC-DBEC-461A-B962-E5B86D254D5D}" destId="{CA58F45F-0F2B-4F0A-B008-5F34AC002DEC}" srcOrd="1" destOrd="0" presId="urn:microsoft.com/office/officeart/2018/2/layout/IconVerticalSolidList"/>
    <dgm:cxn modelId="{7C054DE9-39B6-4300-9D6C-550CAFFE6204}" type="presParOf" srcId="{491ED2AC-DBEC-461A-B962-E5B86D254D5D}" destId="{45AEB19D-E882-4C3F-83DB-31DE9CF7F95C}" srcOrd="2" destOrd="0" presId="urn:microsoft.com/office/officeart/2018/2/layout/IconVerticalSolidList"/>
    <dgm:cxn modelId="{DE782E05-0B44-498F-B391-F0EE6A9C1573}" type="presParOf" srcId="{45AEB19D-E882-4C3F-83DB-31DE9CF7F95C}" destId="{E32E15CB-D6DD-4054-8BC6-EF0FDAB7C7A2}" srcOrd="0" destOrd="0" presId="urn:microsoft.com/office/officeart/2018/2/layout/IconVerticalSolidList"/>
    <dgm:cxn modelId="{580C2143-96F1-4BF1-99CB-0A8C3F09D16E}" type="presParOf" srcId="{45AEB19D-E882-4C3F-83DB-31DE9CF7F95C}" destId="{CFB5388B-84D2-4B2F-9FF6-5B2C4342D4A8}" srcOrd="1" destOrd="0" presId="urn:microsoft.com/office/officeart/2018/2/layout/IconVerticalSolidList"/>
    <dgm:cxn modelId="{63D43426-7B52-4E0C-8003-EF2989F3465E}" type="presParOf" srcId="{45AEB19D-E882-4C3F-83DB-31DE9CF7F95C}" destId="{D9D0F48E-ECAE-469C-8B18-EFD6B8A76CE3}" srcOrd="2" destOrd="0" presId="urn:microsoft.com/office/officeart/2018/2/layout/IconVerticalSolidList"/>
    <dgm:cxn modelId="{5FAE15EB-3321-4EB7-A267-1F059CFA9ECC}" type="presParOf" srcId="{45AEB19D-E882-4C3F-83DB-31DE9CF7F95C}" destId="{F92FFC09-9C52-4E89-8DF4-22304AE6C5DD}" srcOrd="3" destOrd="0" presId="urn:microsoft.com/office/officeart/2018/2/layout/IconVerticalSolidList"/>
    <dgm:cxn modelId="{759A1298-B6B9-46BB-A5F7-9DB3012B6285}" type="presParOf" srcId="{491ED2AC-DBEC-461A-B962-E5B86D254D5D}" destId="{8719FFFF-CAFD-4C7D-8E43-60D687C05B66}" srcOrd="3" destOrd="0" presId="urn:microsoft.com/office/officeart/2018/2/layout/IconVerticalSolidList"/>
    <dgm:cxn modelId="{00688C93-CB20-4C13-8AF1-C9E94B19A441}" type="presParOf" srcId="{491ED2AC-DBEC-461A-B962-E5B86D254D5D}" destId="{3C4B6905-AF71-4BAD-B0D0-6A11BBDD1CBF}" srcOrd="4" destOrd="0" presId="urn:microsoft.com/office/officeart/2018/2/layout/IconVerticalSolidList"/>
    <dgm:cxn modelId="{3C54C7F3-101C-40F2-A7B4-4B01B31A59DE}" type="presParOf" srcId="{3C4B6905-AF71-4BAD-B0D0-6A11BBDD1CBF}" destId="{33B2672F-C0CB-4282-BAFA-AF1098EC0162}" srcOrd="0" destOrd="0" presId="urn:microsoft.com/office/officeart/2018/2/layout/IconVerticalSolidList"/>
    <dgm:cxn modelId="{F53E8E60-7923-4A59-9FCB-9B5BF46DA72C}" type="presParOf" srcId="{3C4B6905-AF71-4BAD-B0D0-6A11BBDD1CBF}" destId="{17FE0175-4EA6-4AC0-82B5-6D8A7A35A28F}" srcOrd="1" destOrd="0" presId="urn:microsoft.com/office/officeart/2018/2/layout/IconVerticalSolidList"/>
    <dgm:cxn modelId="{CBAA0F81-2E65-49D1-8147-B7A3411558C5}" type="presParOf" srcId="{3C4B6905-AF71-4BAD-B0D0-6A11BBDD1CBF}" destId="{D8E3E56F-96DA-4FBF-95A3-8F0622A029F5}" srcOrd="2" destOrd="0" presId="urn:microsoft.com/office/officeart/2018/2/layout/IconVerticalSolidList"/>
    <dgm:cxn modelId="{28A5BCFC-1C1E-4FF4-A98D-110A876FF456}" type="presParOf" srcId="{3C4B6905-AF71-4BAD-B0D0-6A11BBDD1CBF}" destId="{836F2E9F-A786-4654-A4A1-CA52838AA0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86B8A-532F-4DA2-B853-C7770F48B0C5}">
      <dsp:nvSpPr>
        <dsp:cNvPr id="0" name=""/>
        <dsp:cNvSpPr/>
      </dsp:nvSpPr>
      <dsp:spPr>
        <a:xfrm>
          <a:off x="0" y="342"/>
          <a:ext cx="11678920" cy="80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A88EC-B131-43A7-8A14-CE7A92BFF21B}">
      <dsp:nvSpPr>
        <dsp:cNvPr id="0" name=""/>
        <dsp:cNvSpPr/>
      </dsp:nvSpPr>
      <dsp:spPr>
        <a:xfrm>
          <a:off x="242378" y="180623"/>
          <a:ext cx="440687" cy="440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B7A0A-574C-471B-BEA5-F1487B324D4A}">
      <dsp:nvSpPr>
        <dsp:cNvPr id="0" name=""/>
        <dsp:cNvSpPr/>
      </dsp:nvSpPr>
      <dsp:spPr>
        <a:xfrm>
          <a:off x="925444" y="342"/>
          <a:ext cx="10753475" cy="80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9" tIns="84799" rIns="84799" bIns="84799" numCol="1" spcCol="1270" anchor="ctr" anchorCtr="0">
          <a:noAutofit/>
        </a:bodyPr>
        <a:lstStyle/>
        <a:p>
          <a:pPr marL="0" lvl="0" indent="0" algn="l" defTabSz="889000">
            <a:lnSpc>
              <a:spcPct val="100000"/>
            </a:lnSpc>
            <a:spcBef>
              <a:spcPct val="0"/>
            </a:spcBef>
            <a:spcAft>
              <a:spcPct val="35000"/>
            </a:spcAft>
            <a:buNone/>
          </a:pPr>
          <a:r>
            <a:rPr lang="en-US" sz="2000" kern="1200" dirty="0"/>
            <a:t>Metals account for 80 % of all known elements</a:t>
          </a:r>
        </a:p>
      </dsp:txBody>
      <dsp:txXfrm>
        <a:off x="925444" y="342"/>
        <a:ext cx="10753475" cy="801250"/>
      </dsp:txXfrm>
    </dsp:sp>
    <dsp:sp modelId="{E32E15CB-D6DD-4054-8BC6-EF0FDAB7C7A2}">
      <dsp:nvSpPr>
        <dsp:cNvPr id="0" name=""/>
        <dsp:cNvSpPr/>
      </dsp:nvSpPr>
      <dsp:spPr>
        <a:xfrm>
          <a:off x="0" y="1001906"/>
          <a:ext cx="11678920" cy="80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5388B-84D2-4B2F-9FF6-5B2C4342D4A8}">
      <dsp:nvSpPr>
        <dsp:cNvPr id="0" name=""/>
        <dsp:cNvSpPr/>
      </dsp:nvSpPr>
      <dsp:spPr>
        <a:xfrm>
          <a:off x="242378" y="1182187"/>
          <a:ext cx="440687" cy="440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2FFC09-9C52-4E89-8DF4-22304AE6C5DD}">
      <dsp:nvSpPr>
        <dsp:cNvPr id="0" name=""/>
        <dsp:cNvSpPr/>
      </dsp:nvSpPr>
      <dsp:spPr>
        <a:xfrm>
          <a:off x="925444" y="1001906"/>
          <a:ext cx="10753475" cy="80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9" tIns="84799" rIns="84799" bIns="84799" numCol="1" spcCol="1270" anchor="ctr" anchorCtr="0">
          <a:noAutofit/>
        </a:bodyPr>
        <a:lstStyle/>
        <a:p>
          <a:pPr marL="0" lvl="0" indent="0" algn="l" defTabSz="889000">
            <a:lnSpc>
              <a:spcPct val="100000"/>
            </a:lnSpc>
            <a:spcBef>
              <a:spcPct val="0"/>
            </a:spcBef>
            <a:spcAft>
              <a:spcPct val="35000"/>
            </a:spcAft>
            <a:buNone/>
          </a:pPr>
          <a:r>
            <a:rPr lang="en-US" sz="2000" kern="1200"/>
            <a:t>Only a few metals exist in their elemental metallic state, these include gold and copper. The remainder exist as minerals in ore (e.g. iron from haematite – Fe</a:t>
          </a:r>
          <a:r>
            <a:rPr lang="en-US" sz="2000" kern="1200" baseline="-25000"/>
            <a:t>2</a:t>
          </a:r>
          <a:r>
            <a:rPr lang="en-US" sz="2000" kern="1200"/>
            <a:t>O</a:t>
          </a:r>
          <a:r>
            <a:rPr lang="en-US" sz="2000" kern="1200" baseline="-25000"/>
            <a:t>3</a:t>
          </a:r>
          <a:r>
            <a:rPr lang="en-US" sz="2000" kern="1200"/>
            <a:t>)</a:t>
          </a:r>
        </a:p>
      </dsp:txBody>
      <dsp:txXfrm>
        <a:off x="925444" y="1001906"/>
        <a:ext cx="10753475" cy="801250"/>
      </dsp:txXfrm>
    </dsp:sp>
    <dsp:sp modelId="{33B2672F-C0CB-4282-BAFA-AF1098EC0162}">
      <dsp:nvSpPr>
        <dsp:cNvPr id="0" name=""/>
        <dsp:cNvSpPr/>
      </dsp:nvSpPr>
      <dsp:spPr>
        <a:xfrm>
          <a:off x="0" y="2003469"/>
          <a:ext cx="11678920" cy="80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E0175-4EA6-4AC0-82B5-6D8A7A35A28F}">
      <dsp:nvSpPr>
        <dsp:cNvPr id="0" name=""/>
        <dsp:cNvSpPr/>
      </dsp:nvSpPr>
      <dsp:spPr>
        <a:xfrm>
          <a:off x="242378" y="2183751"/>
          <a:ext cx="440687" cy="440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6F2E9F-A786-4654-A4A1-CA52838AA09C}">
      <dsp:nvSpPr>
        <dsp:cNvPr id="0" name=""/>
        <dsp:cNvSpPr/>
      </dsp:nvSpPr>
      <dsp:spPr>
        <a:xfrm>
          <a:off x="925444" y="2003469"/>
          <a:ext cx="10753475" cy="80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9" tIns="84799" rIns="84799" bIns="84799" numCol="1" spcCol="1270" anchor="ctr" anchorCtr="0">
          <a:noAutofit/>
        </a:bodyPr>
        <a:lstStyle/>
        <a:p>
          <a:pPr marL="0" lvl="0" indent="0" algn="l" defTabSz="889000">
            <a:lnSpc>
              <a:spcPct val="100000"/>
            </a:lnSpc>
            <a:spcBef>
              <a:spcPct val="0"/>
            </a:spcBef>
            <a:spcAft>
              <a:spcPct val="35000"/>
            </a:spcAft>
            <a:buNone/>
          </a:pPr>
          <a:r>
            <a:rPr lang="en-US" sz="2000" kern="1200" dirty="0"/>
            <a:t>Useful properties of metals – high tensile strength, ductility, malleability, shiny </a:t>
          </a:r>
          <a:r>
            <a:rPr lang="en-US" sz="2000" kern="1200" dirty="0" err="1"/>
            <a:t>lustre</a:t>
          </a:r>
          <a:r>
            <a:rPr lang="en-US" sz="2000" kern="1200" dirty="0"/>
            <a:t>, high melting points, and thermal and electrical conductivity</a:t>
          </a:r>
        </a:p>
      </dsp:txBody>
      <dsp:txXfrm>
        <a:off x="925444" y="2003469"/>
        <a:ext cx="10753475" cy="801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86B8A-532F-4DA2-B853-C7770F48B0C5}">
      <dsp:nvSpPr>
        <dsp:cNvPr id="0" name=""/>
        <dsp:cNvSpPr/>
      </dsp:nvSpPr>
      <dsp:spPr>
        <a:xfrm>
          <a:off x="0" y="342"/>
          <a:ext cx="11678920" cy="80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A88EC-B131-43A7-8A14-CE7A92BFF21B}">
      <dsp:nvSpPr>
        <dsp:cNvPr id="0" name=""/>
        <dsp:cNvSpPr/>
      </dsp:nvSpPr>
      <dsp:spPr>
        <a:xfrm>
          <a:off x="242378" y="180623"/>
          <a:ext cx="440687" cy="440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B7A0A-574C-471B-BEA5-F1487B324D4A}">
      <dsp:nvSpPr>
        <dsp:cNvPr id="0" name=""/>
        <dsp:cNvSpPr/>
      </dsp:nvSpPr>
      <dsp:spPr>
        <a:xfrm>
          <a:off x="925444" y="342"/>
          <a:ext cx="10753475" cy="80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9" tIns="84799" rIns="84799" bIns="84799" numCol="1" spcCol="1270" anchor="ctr" anchorCtr="0">
          <a:noAutofit/>
        </a:bodyPr>
        <a:lstStyle/>
        <a:p>
          <a:pPr marL="0" lvl="0" indent="0" algn="l" defTabSz="889000">
            <a:lnSpc>
              <a:spcPct val="100000"/>
            </a:lnSpc>
            <a:spcBef>
              <a:spcPct val="0"/>
            </a:spcBef>
            <a:spcAft>
              <a:spcPct val="35000"/>
            </a:spcAft>
            <a:buNone/>
          </a:pPr>
          <a:r>
            <a:rPr lang="en-US" sz="2000" kern="1200" dirty="0"/>
            <a:t>A material with a molecular structure that is composed of many repeating smaller units bonded together (you explore polymers in detail in Year 12 Chemistry)</a:t>
          </a:r>
        </a:p>
      </dsp:txBody>
      <dsp:txXfrm>
        <a:off x="925444" y="342"/>
        <a:ext cx="10753475" cy="801250"/>
      </dsp:txXfrm>
    </dsp:sp>
    <dsp:sp modelId="{E32E15CB-D6DD-4054-8BC6-EF0FDAB7C7A2}">
      <dsp:nvSpPr>
        <dsp:cNvPr id="0" name=""/>
        <dsp:cNvSpPr/>
      </dsp:nvSpPr>
      <dsp:spPr>
        <a:xfrm>
          <a:off x="0" y="1001906"/>
          <a:ext cx="11678920" cy="80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5388B-84D2-4B2F-9FF6-5B2C4342D4A8}">
      <dsp:nvSpPr>
        <dsp:cNvPr id="0" name=""/>
        <dsp:cNvSpPr/>
      </dsp:nvSpPr>
      <dsp:spPr>
        <a:xfrm>
          <a:off x="242378" y="1182187"/>
          <a:ext cx="440687" cy="440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2FFC09-9C52-4E89-8DF4-22304AE6C5DD}">
      <dsp:nvSpPr>
        <dsp:cNvPr id="0" name=""/>
        <dsp:cNvSpPr/>
      </dsp:nvSpPr>
      <dsp:spPr>
        <a:xfrm>
          <a:off x="925444" y="1001906"/>
          <a:ext cx="10753475" cy="80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9" tIns="84799" rIns="84799" bIns="84799" numCol="1" spcCol="1270" anchor="ctr" anchorCtr="0">
          <a:noAutofit/>
        </a:bodyPr>
        <a:lstStyle/>
        <a:p>
          <a:pPr marL="0" lvl="0" indent="0" algn="l" defTabSz="889000">
            <a:lnSpc>
              <a:spcPct val="100000"/>
            </a:lnSpc>
            <a:spcBef>
              <a:spcPct val="0"/>
            </a:spcBef>
            <a:spcAft>
              <a:spcPct val="35000"/>
            </a:spcAft>
            <a:buNone/>
          </a:pPr>
          <a:r>
            <a:rPr lang="en-US" sz="2000" kern="1200" dirty="0"/>
            <a:t>Polymeric materials include plastics (e.g. polyethylene, nylon) and rubbers (e.g. latex)</a:t>
          </a:r>
        </a:p>
      </dsp:txBody>
      <dsp:txXfrm>
        <a:off x="925444" y="1001906"/>
        <a:ext cx="10753475" cy="801250"/>
      </dsp:txXfrm>
    </dsp:sp>
    <dsp:sp modelId="{33B2672F-C0CB-4282-BAFA-AF1098EC0162}">
      <dsp:nvSpPr>
        <dsp:cNvPr id="0" name=""/>
        <dsp:cNvSpPr/>
      </dsp:nvSpPr>
      <dsp:spPr>
        <a:xfrm>
          <a:off x="0" y="2003469"/>
          <a:ext cx="11678920" cy="80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E0175-4EA6-4AC0-82B5-6D8A7A35A28F}">
      <dsp:nvSpPr>
        <dsp:cNvPr id="0" name=""/>
        <dsp:cNvSpPr/>
      </dsp:nvSpPr>
      <dsp:spPr>
        <a:xfrm>
          <a:off x="242378" y="2183751"/>
          <a:ext cx="440687" cy="440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6F2E9F-A786-4654-A4A1-CA52838AA09C}">
      <dsp:nvSpPr>
        <dsp:cNvPr id="0" name=""/>
        <dsp:cNvSpPr/>
      </dsp:nvSpPr>
      <dsp:spPr>
        <a:xfrm>
          <a:off x="925444" y="2003469"/>
          <a:ext cx="10753475" cy="80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9" tIns="84799" rIns="84799" bIns="84799" numCol="1" spcCol="1270" anchor="ctr" anchorCtr="0">
          <a:noAutofit/>
        </a:bodyPr>
        <a:lstStyle/>
        <a:p>
          <a:pPr marL="0" lvl="0" indent="0" algn="l" defTabSz="889000">
            <a:lnSpc>
              <a:spcPct val="100000"/>
            </a:lnSpc>
            <a:spcBef>
              <a:spcPct val="0"/>
            </a:spcBef>
            <a:spcAft>
              <a:spcPct val="35000"/>
            </a:spcAft>
            <a:buNone/>
          </a:pPr>
          <a:r>
            <a:rPr lang="en-US" sz="2000" kern="1200" dirty="0"/>
            <a:t>Useful properties of polymers – low density, corrosion resistant, electrical insulators, biological polymers, such as cellulose, have good compatibility with human tissue.</a:t>
          </a:r>
        </a:p>
      </dsp:txBody>
      <dsp:txXfrm>
        <a:off x="925444" y="2003469"/>
        <a:ext cx="10753475" cy="801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86B8A-532F-4DA2-B853-C7770F48B0C5}">
      <dsp:nvSpPr>
        <dsp:cNvPr id="0" name=""/>
        <dsp:cNvSpPr/>
      </dsp:nvSpPr>
      <dsp:spPr>
        <a:xfrm>
          <a:off x="0" y="342"/>
          <a:ext cx="11678920" cy="80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A88EC-B131-43A7-8A14-CE7A92BFF21B}">
      <dsp:nvSpPr>
        <dsp:cNvPr id="0" name=""/>
        <dsp:cNvSpPr/>
      </dsp:nvSpPr>
      <dsp:spPr>
        <a:xfrm>
          <a:off x="242378" y="180623"/>
          <a:ext cx="440687" cy="440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B7A0A-574C-471B-BEA5-F1487B324D4A}">
      <dsp:nvSpPr>
        <dsp:cNvPr id="0" name=""/>
        <dsp:cNvSpPr/>
      </dsp:nvSpPr>
      <dsp:spPr>
        <a:xfrm>
          <a:off x="925444" y="342"/>
          <a:ext cx="10753475" cy="80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9" tIns="84799" rIns="84799" bIns="84799" numCol="1" spcCol="1270" anchor="ctr" anchorCtr="0">
          <a:noAutofit/>
        </a:bodyPr>
        <a:lstStyle/>
        <a:p>
          <a:pPr marL="0" lvl="0" indent="0" algn="l" defTabSz="889000">
            <a:lnSpc>
              <a:spcPct val="100000"/>
            </a:lnSpc>
            <a:spcBef>
              <a:spcPct val="0"/>
            </a:spcBef>
            <a:spcAft>
              <a:spcPct val="35000"/>
            </a:spcAft>
            <a:buNone/>
          </a:pPr>
          <a:r>
            <a:rPr lang="en-US" sz="2000" kern="1200" dirty="0"/>
            <a:t>Ceramics are inorganic, non-metallic solids. They contain metal, non-metal and metalloid elements held together by ionic and covalent bonds</a:t>
          </a:r>
        </a:p>
      </dsp:txBody>
      <dsp:txXfrm>
        <a:off x="925444" y="342"/>
        <a:ext cx="10753475" cy="801250"/>
      </dsp:txXfrm>
    </dsp:sp>
    <dsp:sp modelId="{E32E15CB-D6DD-4054-8BC6-EF0FDAB7C7A2}">
      <dsp:nvSpPr>
        <dsp:cNvPr id="0" name=""/>
        <dsp:cNvSpPr/>
      </dsp:nvSpPr>
      <dsp:spPr>
        <a:xfrm>
          <a:off x="0" y="1001906"/>
          <a:ext cx="11678920" cy="80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5388B-84D2-4B2F-9FF6-5B2C4342D4A8}">
      <dsp:nvSpPr>
        <dsp:cNvPr id="0" name=""/>
        <dsp:cNvSpPr/>
      </dsp:nvSpPr>
      <dsp:spPr>
        <a:xfrm>
          <a:off x="242378" y="1182187"/>
          <a:ext cx="440687" cy="440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2FFC09-9C52-4E89-8DF4-22304AE6C5DD}">
      <dsp:nvSpPr>
        <dsp:cNvPr id="0" name=""/>
        <dsp:cNvSpPr/>
      </dsp:nvSpPr>
      <dsp:spPr>
        <a:xfrm>
          <a:off x="925444" y="1001906"/>
          <a:ext cx="10753475" cy="80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9" tIns="84799" rIns="84799" bIns="84799" numCol="1" spcCol="1270" anchor="ctr" anchorCtr="0">
          <a:noAutofit/>
        </a:bodyPr>
        <a:lstStyle/>
        <a:p>
          <a:pPr marL="0" lvl="0" indent="0" algn="l" defTabSz="889000">
            <a:lnSpc>
              <a:spcPct val="100000"/>
            </a:lnSpc>
            <a:spcBef>
              <a:spcPct val="0"/>
            </a:spcBef>
            <a:spcAft>
              <a:spcPct val="35000"/>
            </a:spcAft>
            <a:buNone/>
          </a:pPr>
          <a:r>
            <a:rPr lang="en-US" sz="2000" kern="1200" dirty="0"/>
            <a:t>Ceramics can range from highly order (crystalline) to highly irregular (amorphous). Some are natural occurring </a:t>
          </a:r>
          <a:r>
            <a:rPr lang="en-US" sz="2000" kern="1200" dirty="0" err="1"/>
            <a:t>e.g</a:t>
          </a:r>
          <a:r>
            <a:rPr lang="en-US" sz="2000" kern="1200" dirty="0"/>
            <a:t> kaolinite (used to make porcelain) and some synthetic e.g. silicon carbide (an abrasive)</a:t>
          </a:r>
        </a:p>
      </dsp:txBody>
      <dsp:txXfrm>
        <a:off x="925444" y="1001906"/>
        <a:ext cx="10753475" cy="801250"/>
      </dsp:txXfrm>
    </dsp:sp>
    <dsp:sp modelId="{33B2672F-C0CB-4282-BAFA-AF1098EC0162}">
      <dsp:nvSpPr>
        <dsp:cNvPr id="0" name=""/>
        <dsp:cNvSpPr/>
      </dsp:nvSpPr>
      <dsp:spPr>
        <a:xfrm>
          <a:off x="0" y="2003469"/>
          <a:ext cx="11678920" cy="80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E0175-4EA6-4AC0-82B5-6D8A7A35A28F}">
      <dsp:nvSpPr>
        <dsp:cNvPr id="0" name=""/>
        <dsp:cNvSpPr/>
      </dsp:nvSpPr>
      <dsp:spPr>
        <a:xfrm>
          <a:off x="242378" y="2183751"/>
          <a:ext cx="440687" cy="440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6F2E9F-A786-4654-A4A1-CA52838AA09C}">
      <dsp:nvSpPr>
        <dsp:cNvPr id="0" name=""/>
        <dsp:cNvSpPr/>
      </dsp:nvSpPr>
      <dsp:spPr>
        <a:xfrm>
          <a:off x="925444" y="2003469"/>
          <a:ext cx="10753475" cy="80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9" tIns="84799" rIns="84799" bIns="84799" numCol="1" spcCol="1270" anchor="ctr" anchorCtr="0">
          <a:noAutofit/>
        </a:bodyPr>
        <a:lstStyle/>
        <a:p>
          <a:pPr marL="0" lvl="0" indent="0" algn="l" defTabSz="889000">
            <a:lnSpc>
              <a:spcPct val="100000"/>
            </a:lnSpc>
            <a:spcBef>
              <a:spcPct val="0"/>
            </a:spcBef>
            <a:spcAft>
              <a:spcPct val="35000"/>
            </a:spcAft>
            <a:buNone/>
          </a:pPr>
          <a:r>
            <a:rPr lang="en-US" sz="2000" kern="1200" dirty="0"/>
            <a:t>Due to the wide range of elements and bonding the properties of ceramics vary greatly. They are generally hard, have high compressive strength and can withstand high temperatures.  </a:t>
          </a:r>
        </a:p>
      </dsp:txBody>
      <dsp:txXfrm>
        <a:off x="925444" y="2003469"/>
        <a:ext cx="10753475" cy="8012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39B7C-1DCC-4C7C-AF8C-95FF31E83A85}" type="datetimeFigureOut">
              <a:rPr lang="en-AU" smtClean="0"/>
              <a:t>2/02/2021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DAAC5-A766-4EC6-A48A-3ED78BE91E81}" type="slidenum">
              <a:rPr lang="en-AU" smtClean="0"/>
              <a:t>‹#›</a:t>
            </a:fld>
            <a:endParaRPr lang="en-AU"/>
          </a:p>
        </p:txBody>
      </p:sp>
    </p:spTree>
    <p:extLst>
      <p:ext uri="{BB962C8B-B14F-4D97-AF65-F5344CB8AC3E}">
        <p14:creationId xmlns:p14="http://schemas.microsoft.com/office/powerpoint/2010/main" val="1828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A268-EE33-400F-B6E7-BEFDB73726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2E80684-D048-4279-A759-72D117281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15420BC-E7A2-439E-9647-03C469756971}"/>
              </a:ext>
            </a:extLst>
          </p:cNvPr>
          <p:cNvSpPr>
            <a:spLocks noGrp="1"/>
          </p:cNvSpPr>
          <p:nvPr>
            <p:ph type="dt" sz="half" idx="10"/>
          </p:nvPr>
        </p:nvSpPr>
        <p:spPr/>
        <p:txBody>
          <a:bodyPr/>
          <a:lstStyle/>
          <a:p>
            <a:fld id="{47AC67D9-0388-473E-91C3-10FC00CC0F11}" type="datetime1">
              <a:rPr lang="en-AU" smtClean="0"/>
              <a:t>2/02/2021</a:t>
            </a:fld>
            <a:endParaRPr lang="en-AU"/>
          </a:p>
        </p:txBody>
      </p:sp>
      <p:sp>
        <p:nvSpPr>
          <p:cNvPr id="5" name="Footer Placeholder 4">
            <a:extLst>
              <a:ext uri="{FF2B5EF4-FFF2-40B4-BE49-F238E27FC236}">
                <a16:creationId xmlns:a16="http://schemas.microsoft.com/office/drawing/2014/main" id="{1B231EAF-4CEB-4F96-81C3-FE1415E2F8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A51F1E-9A47-4989-9CF5-E646111E9214}"/>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3395922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BAAB-35A4-4CB8-98A7-072A11BFDDD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45C1A70-790A-4D55-9CB9-EDF74AB5A3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171CB9-4BED-4193-8FD5-5868725669A9}"/>
              </a:ext>
            </a:extLst>
          </p:cNvPr>
          <p:cNvSpPr>
            <a:spLocks noGrp="1"/>
          </p:cNvSpPr>
          <p:nvPr>
            <p:ph type="dt" sz="half" idx="10"/>
          </p:nvPr>
        </p:nvSpPr>
        <p:spPr/>
        <p:txBody>
          <a:bodyPr/>
          <a:lstStyle/>
          <a:p>
            <a:fld id="{AD956081-B62C-4A94-B3D0-B85D0C3E8C3E}" type="datetime1">
              <a:rPr lang="en-AU" smtClean="0"/>
              <a:t>2/02/2021</a:t>
            </a:fld>
            <a:endParaRPr lang="en-AU"/>
          </a:p>
        </p:txBody>
      </p:sp>
      <p:sp>
        <p:nvSpPr>
          <p:cNvPr id="5" name="Footer Placeholder 4">
            <a:extLst>
              <a:ext uri="{FF2B5EF4-FFF2-40B4-BE49-F238E27FC236}">
                <a16:creationId xmlns:a16="http://schemas.microsoft.com/office/drawing/2014/main" id="{0031C4ED-8773-4B3F-A858-785428D31A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F8D24D-70D3-4E96-9B0D-BA88BE5211BF}"/>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335278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E44033-4CEA-4515-840B-7048335A5A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ADB1F16-EDFE-4927-84D9-EC23184A0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A1AEBD-A681-4BE0-80D0-DEAC91622AD4}"/>
              </a:ext>
            </a:extLst>
          </p:cNvPr>
          <p:cNvSpPr>
            <a:spLocks noGrp="1"/>
          </p:cNvSpPr>
          <p:nvPr>
            <p:ph type="dt" sz="half" idx="10"/>
          </p:nvPr>
        </p:nvSpPr>
        <p:spPr/>
        <p:txBody>
          <a:bodyPr/>
          <a:lstStyle/>
          <a:p>
            <a:fld id="{CCE91B6E-4F43-4B1E-A456-F6450AE20123}" type="datetime1">
              <a:rPr lang="en-AU" smtClean="0"/>
              <a:t>2/02/2021</a:t>
            </a:fld>
            <a:endParaRPr lang="en-AU"/>
          </a:p>
        </p:txBody>
      </p:sp>
      <p:sp>
        <p:nvSpPr>
          <p:cNvPr id="5" name="Footer Placeholder 4">
            <a:extLst>
              <a:ext uri="{FF2B5EF4-FFF2-40B4-BE49-F238E27FC236}">
                <a16:creationId xmlns:a16="http://schemas.microsoft.com/office/drawing/2014/main" id="{11B262BC-15E2-4B00-B2C7-607F9599421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03B20A3-8BB5-4DA0-9624-06E7133AE75F}"/>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164897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CD7A-2058-4BCD-A5E2-F02E2C43FE4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1B608F6-DDCF-4D5B-9C1D-2BE200381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208FC4-A559-4E51-9488-2278DE3ED6CD}"/>
              </a:ext>
            </a:extLst>
          </p:cNvPr>
          <p:cNvSpPr>
            <a:spLocks noGrp="1"/>
          </p:cNvSpPr>
          <p:nvPr>
            <p:ph type="dt" sz="half" idx="10"/>
          </p:nvPr>
        </p:nvSpPr>
        <p:spPr/>
        <p:txBody>
          <a:bodyPr/>
          <a:lstStyle/>
          <a:p>
            <a:fld id="{4BC5B42F-56D0-438D-AAF4-7B95D803638B}" type="datetime1">
              <a:rPr lang="en-AU" smtClean="0"/>
              <a:t>2/02/2021</a:t>
            </a:fld>
            <a:endParaRPr lang="en-AU"/>
          </a:p>
        </p:txBody>
      </p:sp>
      <p:sp>
        <p:nvSpPr>
          <p:cNvPr id="5" name="Footer Placeholder 4">
            <a:extLst>
              <a:ext uri="{FF2B5EF4-FFF2-40B4-BE49-F238E27FC236}">
                <a16:creationId xmlns:a16="http://schemas.microsoft.com/office/drawing/2014/main" id="{DADCDF2B-1EB5-4FE7-BB32-B94B2EDB84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2A5C49B-AA50-49BD-9B97-0BD9F5944213}"/>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367053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4636-1016-40B6-8F29-AF9382201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C27E992-85A4-4312-B536-7F40A8C9B2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C73853-100A-48FE-92F8-17E6CB5E26E7}"/>
              </a:ext>
            </a:extLst>
          </p:cNvPr>
          <p:cNvSpPr>
            <a:spLocks noGrp="1"/>
          </p:cNvSpPr>
          <p:nvPr>
            <p:ph type="dt" sz="half" idx="10"/>
          </p:nvPr>
        </p:nvSpPr>
        <p:spPr/>
        <p:txBody>
          <a:bodyPr/>
          <a:lstStyle/>
          <a:p>
            <a:fld id="{F69F138E-116E-4EAF-AC5A-8FD1D999F7A4}" type="datetime1">
              <a:rPr lang="en-AU" smtClean="0"/>
              <a:t>2/02/2021</a:t>
            </a:fld>
            <a:endParaRPr lang="en-AU"/>
          </a:p>
        </p:txBody>
      </p:sp>
      <p:sp>
        <p:nvSpPr>
          <p:cNvPr id="5" name="Footer Placeholder 4">
            <a:extLst>
              <a:ext uri="{FF2B5EF4-FFF2-40B4-BE49-F238E27FC236}">
                <a16:creationId xmlns:a16="http://schemas.microsoft.com/office/drawing/2014/main" id="{4676870B-1454-476B-8A11-3217B982A6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3DF03A-07A9-4FCA-8196-E0150080D503}"/>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364244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B78F-ED5E-4FA9-94EA-BCC1C7A6D50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67E7948-4D57-4FD1-AD71-A247D8B6DD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2AE1373-2B5C-49FB-B27B-97026E309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BAB1F60-F8E6-4D6F-870B-9736535F06A1}"/>
              </a:ext>
            </a:extLst>
          </p:cNvPr>
          <p:cNvSpPr>
            <a:spLocks noGrp="1"/>
          </p:cNvSpPr>
          <p:nvPr>
            <p:ph type="dt" sz="half" idx="10"/>
          </p:nvPr>
        </p:nvSpPr>
        <p:spPr/>
        <p:txBody>
          <a:bodyPr/>
          <a:lstStyle/>
          <a:p>
            <a:fld id="{D187D939-96B1-4ACD-B949-CBF267E5486F}" type="datetime1">
              <a:rPr lang="en-AU" smtClean="0"/>
              <a:t>2/02/2021</a:t>
            </a:fld>
            <a:endParaRPr lang="en-AU"/>
          </a:p>
        </p:txBody>
      </p:sp>
      <p:sp>
        <p:nvSpPr>
          <p:cNvPr id="6" name="Footer Placeholder 5">
            <a:extLst>
              <a:ext uri="{FF2B5EF4-FFF2-40B4-BE49-F238E27FC236}">
                <a16:creationId xmlns:a16="http://schemas.microsoft.com/office/drawing/2014/main" id="{B8788586-17A8-4577-9A94-9F8670514F7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6A76E40-7043-443F-B602-9AB94C2EFD22}"/>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421941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1F0A-4F74-41A0-A79F-9D707AA4DD4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2DB0715-4871-4DB0-8CE3-8E9B8B3DB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BFEADB-906A-41F1-AAA3-E598B6018E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775175A-A8D9-4051-96EB-646CA251F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2A655-C39E-477E-AFD4-373FD9A860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A483EB8-16BE-4776-BE31-A873954462A7}"/>
              </a:ext>
            </a:extLst>
          </p:cNvPr>
          <p:cNvSpPr>
            <a:spLocks noGrp="1"/>
          </p:cNvSpPr>
          <p:nvPr>
            <p:ph type="dt" sz="half" idx="10"/>
          </p:nvPr>
        </p:nvSpPr>
        <p:spPr/>
        <p:txBody>
          <a:bodyPr/>
          <a:lstStyle/>
          <a:p>
            <a:fld id="{4619BE3F-7149-4F3C-9D12-48EA9E959E9F}" type="datetime1">
              <a:rPr lang="en-AU" smtClean="0"/>
              <a:t>2/02/2021</a:t>
            </a:fld>
            <a:endParaRPr lang="en-AU"/>
          </a:p>
        </p:txBody>
      </p:sp>
      <p:sp>
        <p:nvSpPr>
          <p:cNvPr id="8" name="Footer Placeholder 7">
            <a:extLst>
              <a:ext uri="{FF2B5EF4-FFF2-40B4-BE49-F238E27FC236}">
                <a16:creationId xmlns:a16="http://schemas.microsoft.com/office/drawing/2014/main" id="{7B827BD4-B8C3-47D5-B473-5A4B0A218FB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BC75422-B482-4D35-8774-C3E47432A4CD}"/>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96122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08BB-F2EB-416D-811F-E7BA362DDE8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429E3E9-F8C0-4DAB-B867-0A70AF7C3A58}"/>
              </a:ext>
            </a:extLst>
          </p:cNvPr>
          <p:cNvSpPr>
            <a:spLocks noGrp="1"/>
          </p:cNvSpPr>
          <p:nvPr>
            <p:ph type="dt" sz="half" idx="10"/>
          </p:nvPr>
        </p:nvSpPr>
        <p:spPr/>
        <p:txBody>
          <a:bodyPr/>
          <a:lstStyle/>
          <a:p>
            <a:fld id="{B417C67D-AE10-4EC3-808A-071AFCB6F450}" type="datetime1">
              <a:rPr lang="en-AU" smtClean="0"/>
              <a:t>2/02/2021</a:t>
            </a:fld>
            <a:endParaRPr lang="en-AU"/>
          </a:p>
        </p:txBody>
      </p:sp>
      <p:sp>
        <p:nvSpPr>
          <p:cNvPr id="4" name="Footer Placeholder 3">
            <a:extLst>
              <a:ext uri="{FF2B5EF4-FFF2-40B4-BE49-F238E27FC236}">
                <a16:creationId xmlns:a16="http://schemas.microsoft.com/office/drawing/2014/main" id="{3C806983-A914-435D-95B7-B02E7BFFD74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CF2DE6E-EAEA-4386-94F5-CEC1B40A3069}"/>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121619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7F6D1-06D3-40C0-90A4-7432DC98ADC7}"/>
              </a:ext>
            </a:extLst>
          </p:cNvPr>
          <p:cNvSpPr>
            <a:spLocks noGrp="1"/>
          </p:cNvSpPr>
          <p:nvPr>
            <p:ph type="dt" sz="half" idx="10"/>
          </p:nvPr>
        </p:nvSpPr>
        <p:spPr/>
        <p:txBody>
          <a:bodyPr/>
          <a:lstStyle/>
          <a:p>
            <a:fld id="{4AF36264-B8FA-4684-A0DA-DC1D09B31A1D}" type="datetime1">
              <a:rPr lang="en-AU" smtClean="0"/>
              <a:t>2/02/2021</a:t>
            </a:fld>
            <a:endParaRPr lang="en-AU"/>
          </a:p>
        </p:txBody>
      </p:sp>
      <p:sp>
        <p:nvSpPr>
          <p:cNvPr id="3" name="Footer Placeholder 2">
            <a:extLst>
              <a:ext uri="{FF2B5EF4-FFF2-40B4-BE49-F238E27FC236}">
                <a16:creationId xmlns:a16="http://schemas.microsoft.com/office/drawing/2014/main" id="{05BA761C-3BF6-4B76-9FAA-929D220203C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3AEF138-0059-4FFF-BD20-DBE2B4599B18}"/>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417934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83CC-19DA-4868-B862-2B3CC5775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7D6247B-2DF9-48C3-8EE6-F180E29B24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66CB287-058B-4C11-B0A6-93C50373F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866F6-8607-4987-B9BE-690A8A97359D}"/>
              </a:ext>
            </a:extLst>
          </p:cNvPr>
          <p:cNvSpPr>
            <a:spLocks noGrp="1"/>
          </p:cNvSpPr>
          <p:nvPr>
            <p:ph type="dt" sz="half" idx="10"/>
          </p:nvPr>
        </p:nvSpPr>
        <p:spPr/>
        <p:txBody>
          <a:bodyPr/>
          <a:lstStyle/>
          <a:p>
            <a:fld id="{684ACB6C-0804-4830-A352-5B2E592F3A6B}" type="datetime1">
              <a:rPr lang="en-AU" smtClean="0"/>
              <a:t>2/02/2021</a:t>
            </a:fld>
            <a:endParaRPr lang="en-AU"/>
          </a:p>
        </p:txBody>
      </p:sp>
      <p:sp>
        <p:nvSpPr>
          <p:cNvPr id="6" name="Footer Placeholder 5">
            <a:extLst>
              <a:ext uri="{FF2B5EF4-FFF2-40B4-BE49-F238E27FC236}">
                <a16:creationId xmlns:a16="http://schemas.microsoft.com/office/drawing/2014/main" id="{95E9E873-923C-47FD-93E9-3D18D35D115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7002FDF-9635-4593-8866-EA71348C8A64}"/>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32911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BD24-2E9B-4901-9EB9-8C4F9FD2E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38EFE36-161D-49AF-9C7F-182A108D54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2DE27A9-97E8-4C45-ABFF-52BAF1D31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678FD6-7506-44A6-B83D-B07C1755DE42}"/>
              </a:ext>
            </a:extLst>
          </p:cNvPr>
          <p:cNvSpPr>
            <a:spLocks noGrp="1"/>
          </p:cNvSpPr>
          <p:nvPr>
            <p:ph type="dt" sz="half" idx="10"/>
          </p:nvPr>
        </p:nvSpPr>
        <p:spPr/>
        <p:txBody>
          <a:bodyPr/>
          <a:lstStyle/>
          <a:p>
            <a:fld id="{BD5FA164-45B2-4C01-AB23-5FD3C470E2D8}" type="datetime1">
              <a:rPr lang="en-AU" smtClean="0"/>
              <a:t>2/02/2021</a:t>
            </a:fld>
            <a:endParaRPr lang="en-AU"/>
          </a:p>
        </p:txBody>
      </p:sp>
      <p:sp>
        <p:nvSpPr>
          <p:cNvPr id="6" name="Footer Placeholder 5">
            <a:extLst>
              <a:ext uri="{FF2B5EF4-FFF2-40B4-BE49-F238E27FC236}">
                <a16:creationId xmlns:a16="http://schemas.microsoft.com/office/drawing/2014/main" id="{45A3D41F-C652-4D3D-A38A-56303941877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E46CA3A-4A77-4C6B-B0A9-AD64574838B8}"/>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216010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42767-C590-4C72-95ED-B9CE0F9E54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EB753D7-C93D-4E5D-99E3-6FD6C15CB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60A195-E21F-4A25-9071-7232820B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AE9A6-8707-4D29-A4A0-FFEE5A33B9FF}" type="datetime1">
              <a:rPr lang="en-AU" smtClean="0"/>
              <a:t>2/02/2021</a:t>
            </a:fld>
            <a:endParaRPr lang="en-AU"/>
          </a:p>
        </p:txBody>
      </p:sp>
      <p:sp>
        <p:nvSpPr>
          <p:cNvPr id="5" name="Footer Placeholder 4">
            <a:extLst>
              <a:ext uri="{FF2B5EF4-FFF2-40B4-BE49-F238E27FC236}">
                <a16:creationId xmlns:a16="http://schemas.microsoft.com/office/drawing/2014/main" id="{917186AB-2378-40E7-B13E-83F2240147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8B344F4-F0A7-4B1B-AA33-4A9D76390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5462F-76DA-4FC9-82D7-D4D02EB5EF3D}" type="slidenum">
              <a:rPr lang="en-AU" smtClean="0"/>
              <a:t>‹#›</a:t>
            </a:fld>
            <a:endParaRPr lang="en-AU"/>
          </a:p>
        </p:txBody>
      </p:sp>
    </p:spTree>
    <p:extLst>
      <p:ext uri="{BB962C8B-B14F-4D97-AF65-F5344CB8AC3E}">
        <p14:creationId xmlns:p14="http://schemas.microsoft.com/office/powerpoint/2010/main" val="976651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png"/><Relationship Id="rId4" Type="http://schemas.openxmlformats.org/officeDocument/2006/relationships/diagramData" Target="../diagrams/data1.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png"/><Relationship Id="rId5" Type="http://schemas.openxmlformats.org/officeDocument/2006/relationships/diagramLayout" Target="../diagrams/layout2.xml"/><Relationship Id="rId10" Type="http://schemas.openxmlformats.org/officeDocument/2006/relationships/image" Target="../media/image27.png"/><Relationship Id="rId4" Type="http://schemas.openxmlformats.org/officeDocument/2006/relationships/diagramData" Target="../diagrams/data2.xm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1.png"/><Relationship Id="rId4" Type="http://schemas.openxmlformats.org/officeDocument/2006/relationships/diagramLayout" Target="../diagrams/layout3.xml"/><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y5tPlOaJVY"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F269A5-58CB-4034-A59E-BFB883ECE74F}"/>
              </a:ext>
            </a:extLst>
          </p:cNvPr>
          <p:cNvPicPr>
            <a:picLocks noChangeAspect="1"/>
          </p:cNvPicPr>
          <p:nvPr/>
        </p:nvPicPr>
        <p:blipFill>
          <a:blip r:embed="rId2"/>
          <a:stretch>
            <a:fillRect/>
          </a:stretch>
        </p:blipFill>
        <p:spPr>
          <a:xfrm>
            <a:off x="892" y="0"/>
            <a:ext cx="12191108" cy="6858000"/>
          </a:xfrm>
          <a:prstGeom prst="rect">
            <a:avLst/>
          </a:prstGeom>
        </p:spPr>
      </p:pic>
      <p:sp>
        <p:nvSpPr>
          <p:cNvPr id="4" name="TextBox 3">
            <a:extLst>
              <a:ext uri="{FF2B5EF4-FFF2-40B4-BE49-F238E27FC236}">
                <a16:creationId xmlns:a16="http://schemas.microsoft.com/office/drawing/2014/main" id="{4DE64EB1-334F-4BCD-9B9B-B61F621315CA}"/>
              </a:ext>
            </a:extLst>
          </p:cNvPr>
          <p:cNvSpPr txBox="1"/>
          <p:nvPr/>
        </p:nvSpPr>
        <p:spPr>
          <a:xfrm>
            <a:off x="2782584" y="279420"/>
            <a:ext cx="6626831" cy="1200329"/>
          </a:xfrm>
          <a:prstGeom prst="rect">
            <a:avLst/>
          </a:prstGeom>
          <a:solidFill>
            <a:schemeClr val="bg1"/>
          </a:solidFill>
        </p:spPr>
        <p:txBody>
          <a:bodyPr wrap="square" rtlCol="0">
            <a:spAutoFit/>
          </a:bodyPr>
          <a:lstStyle/>
          <a:p>
            <a:pPr algn="ctr"/>
            <a:r>
              <a:rPr lang="en-US" sz="4000" dirty="0"/>
              <a:t>Materials Science</a:t>
            </a:r>
          </a:p>
          <a:p>
            <a:pPr algn="ctr"/>
            <a:r>
              <a:rPr lang="en-US" sz="3200" dirty="0"/>
              <a:t>An introduction to materials science </a:t>
            </a:r>
            <a:endParaRPr lang="en-AU" sz="3200" dirty="0"/>
          </a:p>
        </p:txBody>
      </p:sp>
      <p:sp>
        <p:nvSpPr>
          <p:cNvPr id="5" name="TextBox 4">
            <a:extLst>
              <a:ext uri="{FF2B5EF4-FFF2-40B4-BE49-F238E27FC236}">
                <a16:creationId xmlns:a16="http://schemas.microsoft.com/office/drawing/2014/main" id="{A2A5B039-B646-4020-B5E4-5F6D9322F0EC}"/>
              </a:ext>
            </a:extLst>
          </p:cNvPr>
          <p:cNvSpPr txBox="1"/>
          <p:nvPr/>
        </p:nvSpPr>
        <p:spPr>
          <a:xfrm>
            <a:off x="375178" y="6055360"/>
            <a:ext cx="5293360" cy="523220"/>
          </a:xfrm>
          <a:prstGeom prst="rect">
            <a:avLst/>
          </a:prstGeom>
          <a:noFill/>
        </p:spPr>
        <p:txBody>
          <a:bodyPr wrap="square" rtlCol="0">
            <a:spAutoFit/>
          </a:bodyPr>
          <a:lstStyle/>
          <a:p>
            <a:r>
              <a:rPr lang="en-US" sz="2800" dirty="0">
                <a:solidFill>
                  <a:schemeClr val="bg1"/>
                </a:solidFill>
              </a:rPr>
              <a:t>ATAR Chemistry Unit 1, 2021 </a:t>
            </a:r>
            <a:endParaRPr lang="en-AU" sz="2800" dirty="0">
              <a:solidFill>
                <a:schemeClr val="bg1"/>
              </a:solidFill>
            </a:endParaRPr>
          </a:p>
        </p:txBody>
      </p:sp>
      <p:sp>
        <p:nvSpPr>
          <p:cNvPr id="6" name="Slide Number Placeholder 5">
            <a:extLst>
              <a:ext uri="{FF2B5EF4-FFF2-40B4-BE49-F238E27FC236}">
                <a16:creationId xmlns:a16="http://schemas.microsoft.com/office/drawing/2014/main" id="{A14420AD-74C5-4B3B-89E4-795CD7C42D88}"/>
              </a:ext>
            </a:extLst>
          </p:cNvPr>
          <p:cNvSpPr>
            <a:spLocks noGrp="1"/>
          </p:cNvSpPr>
          <p:nvPr>
            <p:ph type="sldNum" sz="quarter" idx="12"/>
          </p:nvPr>
        </p:nvSpPr>
        <p:spPr/>
        <p:txBody>
          <a:bodyPr/>
          <a:lstStyle/>
          <a:p>
            <a:fld id="{5EB5462F-76DA-4FC9-82D7-D4D02EB5EF3D}" type="slidenum">
              <a:rPr lang="en-AU" smtClean="0"/>
              <a:t>1</a:t>
            </a:fld>
            <a:endParaRPr lang="en-AU"/>
          </a:p>
        </p:txBody>
      </p:sp>
    </p:spTree>
    <p:extLst>
      <p:ext uri="{BB962C8B-B14F-4D97-AF65-F5344CB8AC3E}">
        <p14:creationId xmlns:p14="http://schemas.microsoft.com/office/powerpoint/2010/main" val="371886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Mixtures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10</a:t>
            </a:fld>
            <a:endParaRPr lang="en-AU"/>
          </a:p>
        </p:txBody>
      </p:sp>
      <p:sp>
        <p:nvSpPr>
          <p:cNvPr id="12" name="TextBox 11">
            <a:extLst>
              <a:ext uri="{FF2B5EF4-FFF2-40B4-BE49-F238E27FC236}">
                <a16:creationId xmlns:a16="http://schemas.microsoft.com/office/drawing/2014/main" id="{E50C322B-EDD1-41C3-9157-A980457206E9}"/>
              </a:ext>
            </a:extLst>
          </p:cNvPr>
          <p:cNvSpPr txBox="1"/>
          <p:nvPr/>
        </p:nvSpPr>
        <p:spPr>
          <a:xfrm>
            <a:off x="883920" y="1391920"/>
            <a:ext cx="9845040" cy="1143070"/>
          </a:xfrm>
          <a:prstGeom prst="rect">
            <a:avLst/>
          </a:prstGeom>
          <a:noFill/>
        </p:spPr>
        <p:txBody>
          <a:bodyPr wrap="square">
            <a:spAutoFit/>
          </a:bodyPr>
          <a:lstStyle/>
          <a:p>
            <a:pPr>
              <a:lnSpc>
                <a:spcPct val="150000"/>
              </a:lnSpc>
            </a:pPr>
            <a:r>
              <a:rPr lang="en-US" sz="2400" dirty="0"/>
              <a:t>Mixtures can be divided into two types based on their composition. These are homogeneous mixtures and heterogeneous mixtures.</a:t>
            </a:r>
          </a:p>
        </p:txBody>
      </p:sp>
      <p:sp>
        <p:nvSpPr>
          <p:cNvPr id="15" name="TextBox 14">
            <a:extLst>
              <a:ext uri="{FF2B5EF4-FFF2-40B4-BE49-F238E27FC236}">
                <a16:creationId xmlns:a16="http://schemas.microsoft.com/office/drawing/2014/main" id="{33AD39D4-E745-490D-BFFF-7BA280DBB8C4}"/>
              </a:ext>
            </a:extLst>
          </p:cNvPr>
          <p:cNvSpPr txBox="1"/>
          <p:nvPr/>
        </p:nvSpPr>
        <p:spPr>
          <a:xfrm>
            <a:off x="45726" y="2766889"/>
            <a:ext cx="5760714" cy="3737946"/>
          </a:xfrm>
          <a:prstGeom prst="rect">
            <a:avLst/>
          </a:prstGeom>
          <a:noFill/>
        </p:spPr>
        <p:txBody>
          <a:bodyPr wrap="square">
            <a:spAutoFit/>
          </a:bodyPr>
          <a:lstStyle/>
          <a:p>
            <a:pPr>
              <a:lnSpc>
                <a:spcPct val="150000"/>
              </a:lnSpc>
            </a:pPr>
            <a:r>
              <a:rPr lang="en-US" sz="2000" b="1" dirty="0"/>
              <a:t>Homogeneous Mixtures</a:t>
            </a:r>
          </a:p>
          <a:p>
            <a:pPr marL="342900" indent="-342900">
              <a:lnSpc>
                <a:spcPct val="150000"/>
              </a:lnSpc>
              <a:buFont typeface="Arial" panose="020B0604020202020204" pitchFamily="34" charset="0"/>
              <a:buChar char="•"/>
            </a:pPr>
            <a:r>
              <a:rPr lang="en-US" sz="2000" dirty="0"/>
              <a:t>Homogeneous mixtures have uniform composition</a:t>
            </a:r>
          </a:p>
          <a:p>
            <a:pPr marL="342900" indent="-342900">
              <a:lnSpc>
                <a:spcPct val="150000"/>
              </a:lnSpc>
              <a:buFont typeface="Arial" panose="020B0604020202020204" pitchFamily="34" charset="0"/>
              <a:buChar char="•"/>
            </a:pPr>
            <a:r>
              <a:rPr lang="en-US" sz="2000" dirty="0"/>
              <a:t>This means that regardless of where a sample is taken from, the sample would contain the same blend of components.</a:t>
            </a:r>
          </a:p>
          <a:p>
            <a:pPr marL="342900" indent="-342900">
              <a:lnSpc>
                <a:spcPct val="150000"/>
              </a:lnSpc>
              <a:buFont typeface="Arial" panose="020B0604020202020204" pitchFamily="34" charset="0"/>
              <a:buChar char="•"/>
            </a:pPr>
            <a:r>
              <a:rPr lang="en-US" sz="2000" dirty="0"/>
              <a:t>Examples of homogeneous mixtures include solutions such as mouthwash, stainless steel, sea water</a:t>
            </a:r>
          </a:p>
        </p:txBody>
      </p:sp>
      <p:cxnSp>
        <p:nvCxnSpPr>
          <p:cNvPr id="11" name="Straight Connector 10">
            <a:extLst>
              <a:ext uri="{FF2B5EF4-FFF2-40B4-BE49-F238E27FC236}">
                <a16:creationId xmlns:a16="http://schemas.microsoft.com/office/drawing/2014/main" id="{16E1CB9A-9177-4FCD-85E7-69105F38876E}"/>
              </a:ext>
            </a:extLst>
          </p:cNvPr>
          <p:cNvCxnSpPr/>
          <p:nvPr/>
        </p:nvCxnSpPr>
        <p:spPr>
          <a:xfrm>
            <a:off x="5836920" y="2838009"/>
            <a:ext cx="0" cy="3700903"/>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AF8BE851-1BD5-4C59-9988-D96FD21CAD09}"/>
              </a:ext>
            </a:extLst>
          </p:cNvPr>
          <p:cNvSpPr txBox="1"/>
          <p:nvPr/>
        </p:nvSpPr>
        <p:spPr>
          <a:xfrm>
            <a:off x="5867401" y="2766889"/>
            <a:ext cx="6324597" cy="3737946"/>
          </a:xfrm>
          <a:prstGeom prst="rect">
            <a:avLst/>
          </a:prstGeom>
          <a:noFill/>
        </p:spPr>
        <p:txBody>
          <a:bodyPr wrap="square">
            <a:spAutoFit/>
          </a:bodyPr>
          <a:lstStyle/>
          <a:p>
            <a:pPr>
              <a:lnSpc>
                <a:spcPct val="150000"/>
              </a:lnSpc>
            </a:pPr>
            <a:r>
              <a:rPr lang="en-US" sz="2000" b="1" dirty="0"/>
              <a:t>Heterogeneous Mixtures</a:t>
            </a:r>
            <a:endParaRPr lang="en-US" sz="2000" dirty="0"/>
          </a:p>
          <a:p>
            <a:pPr marL="342900" indent="-342900">
              <a:lnSpc>
                <a:spcPct val="150000"/>
              </a:lnSpc>
              <a:buFont typeface="Arial" panose="020B0604020202020204" pitchFamily="34" charset="0"/>
              <a:buChar char="•"/>
            </a:pPr>
            <a:r>
              <a:rPr lang="en-US" sz="2000" dirty="0"/>
              <a:t>Heterogeneous mixtures have non-uniform composition</a:t>
            </a:r>
          </a:p>
          <a:p>
            <a:pPr marL="342900" indent="-342900">
              <a:lnSpc>
                <a:spcPct val="150000"/>
              </a:lnSpc>
              <a:buFont typeface="Arial" panose="020B0604020202020204" pitchFamily="34" charset="0"/>
              <a:buChar char="•"/>
            </a:pPr>
            <a:r>
              <a:rPr lang="en-US" sz="2000" dirty="0"/>
              <a:t>This means that if samples were taken from different places within the mixture, the blend of components would not be the same.</a:t>
            </a:r>
          </a:p>
          <a:p>
            <a:pPr marL="342900" indent="-342900">
              <a:lnSpc>
                <a:spcPct val="150000"/>
              </a:lnSpc>
              <a:buFont typeface="Arial" panose="020B0604020202020204" pitchFamily="34" charset="0"/>
              <a:buChar char="•"/>
            </a:pPr>
            <a:r>
              <a:rPr lang="en-US" sz="2000" dirty="0"/>
              <a:t>Examples of heterogeneous mixtures include suspension and colloids such as mud and a bowl of cereal with milk.</a:t>
            </a:r>
          </a:p>
        </p:txBody>
      </p:sp>
    </p:spTree>
    <p:extLst>
      <p:ext uri="{BB962C8B-B14F-4D97-AF65-F5344CB8AC3E}">
        <p14:creationId xmlns:p14="http://schemas.microsoft.com/office/powerpoint/2010/main" val="246681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Materials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11</a:t>
            </a:fld>
            <a:endParaRPr lang="en-AU"/>
          </a:p>
        </p:txBody>
      </p:sp>
      <p:sp>
        <p:nvSpPr>
          <p:cNvPr id="2" name="TextBox 1">
            <a:extLst>
              <a:ext uri="{FF2B5EF4-FFF2-40B4-BE49-F238E27FC236}">
                <a16:creationId xmlns:a16="http://schemas.microsoft.com/office/drawing/2014/main" id="{67215925-29BF-422E-B546-45F3468E2BFA}"/>
              </a:ext>
            </a:extLst>
          </p:cNvPr>
          <p:cNvSpPr txBox="1"/>
          <p:nvPr/>
        </p:nvSpPr>
        <p:spPr>
          <a:xfrm>
            <a:off x="558800" y="1636146"/>
            <a:ext cx="10708640" cy="391305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Materials can be pure substances or mixtures. The substance or mixture of substances are carefully selected so that the physical properties match the intended use.</a:t>
            </a:r>
          </a:p>
          <a:p>
            <a:pPr marL="342900" indent="-342900">
              <a:lnSpc>
                <a:spcPct val="150000"/>
              </a:lnSpc>
              <a:buFont typeface="Arial" panose="020B0604020202020204" pitchFamily="34" charset="0"/>
              <a:buChar char="•"/>
            </a:pPr>
            <a:r>
              <a:rPr lang="en-US" sz="2400" dirty="0"/>
              <a:t>Many of the materials you will see all around you fall into three classifications:</a:t>
            </a:r>
          </a:p>
          <a:p>
            <a:pPr marL="1714500" lvl="3" indent="-342900">
              <a:lnSpc>
                <a:spcPct val="150000"/>
              </a:lnSpc>
              <a:buFont typeface="Wingdings" panose="05000000000000000000" pitchFamily="2" charset="2"/>
              <a:buChar char="Ø"/>
            </a:pPr>
            <a:r>
              <a:rPr lang="en-AU" sz="2400" dirty="0"/>
              <a:t>Metals</a:t>
            </a:r>
          </a:p>
          <a:p>
            <a:pPr marL="1714500" lvl="3" indent="-342900">
              <a:lnSpc>
                <a:spcPct val="150000"/>
              </a:lnSpc>
              <a:buFont typeface="Wingdings" panose="05000000000000000000" pitchFamily="2" charset="2"/>
              <a:buChar char="Ø"/>
            </a:pPr>
            <a:r>
              <a:rPr lang="en-AU" sz="2400" dirty="0"/>
              <a:t>Polymers</a:t>
            </a:r>
          </a:p>
          <a:p>
            <a:pPr marL="1714500" lvl="3" indent="-342900">
              <a:lnSpc>
                <a:spcPct val="150000"/>
              </a:lnSpc>
              <a:buFont typeface="Wingdings" panose="05000000000000000000" pitchFamily="2" charset="2"/>
              <a:buChar char="Ø"/>
            </a:pPr>
            <a:r>
              <a:rPr lang="en-AU" sz="2400" dirty="0"/>
              <a:t>Ceramics</a:t>
            </a:r>
          </a:p>
        </p:txBody>
      </p:sp>
    </p:spTree>
    <p:extLst>
      <p:ext uri="{BB962C8B-B14F-4D97-AF65-F5344CB8AC3E}">
        <p14:creationId xmlns:p14="http://schemas.microsoft.com/office/powerpoint/2010/main" val="28237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Metals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12</a:t>
            </a:fld>
            <a:endParaRPr lang="en-AU"/>
          </a:p>
        </p:txBody>
      </p:sp>
      <p:pic>
        <p:nvPicPr>
          <p:cNvPr id="9" name="Picture 8" descr="A picture containing plate, table, food, different&#10;&#10;Description automatically generated">
            <a:extLst>
              <a:ext uri="{FF2B5EF4-FFF2-40B4-BE49-F238E27FC236}">
                <a16:creationId xmlns:a16="http://schemas.microsoft.com/office/drawing/2014/main" id="{F9855BC3-839F-4480-B693-CDF4C5FD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905" y="4511231"/>
            <a:ext cx="2089790" cy="2089790"/>
          </a:xfrm>
          <a:prstGeom prst="rect">
            <a:avLst/>
          </a:prstGeom>
        </p:spPr>
      </p:pic>
      <p:graphicFrame>
        <p:nvGraphicFramePr>
          <p:cNvPr id="11" name="TextBox 1">
            <a:extLst>
              <a:ext uri="{FF2B5EF4-FFF2-40B4-BE49-F238E27FC236}">
                <a16:creationId xmlns:a16="http://schemas.microsoft.com/office/drawing/2014/main" id="{2985F49F-7622-42BF-ADC1-4F509201D2D2}"/>
              </a:ext>
            </a:extLst>
          </p:cNvPr>
          <p:cNvGraphicFramePr/>
          <p:nvPr/>
        </p:nvGraphicFramePr>
        <p:xfrm>
          <a:off x="256540" y="1487865"/>
          <a:ext cx="11678920" cy="2805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3E147732-3469-4346-BC37-723857540311}"/>
              </a:ext>
            </a:extLst>
          </p:cNvPr>
          <p:cNvPicPr>
            <a:picLocks noChangeAspect="1"/>
          </p:cNvPicPr>
          <p:nvPr/>
        </p:nvPicPr>
        <p:blipFill>
          <a:blip r:embed="rId9"/>
          <a:stretch>
            <a:fillRect/>
          </a:stretch>
        </p:blipFill>
        <p:spPr>
          <a:xfrm>
            <a:off x="3911727" y="4511231"/>
            <a:ext cx="3126868" cy="2089790"/>
          </a:xfrm>
          <a:prstGeom prst="rect">
            <a:avLst/>
          </a:prstGeom>
        </p:spPr>
      </p:pic>
      <p:pic>
        <p:nvPicPr>
          <p:cNvPr id="13" name="Picture 12">
            <a:extLst>
              <a:ext uri="{FF2B5EF4-FFF2-40B4-BE49-F238E27FC236}">
                <a16:creationId xmlns:a16="http://schemas.microsoft.com/office/drawing/2014/main" id="{6F092A8D-EB4E-47C9-854E-0ED407432786}"/>
              </a:ext>
            </a:extLst>
          </p:cNvPr>
          <p:cNvPicPr>
            <a:picLocks noChangeAspect="1"/>
          </p:cNvPicPr>
          <p:nvPr/>
        </p:nvPicPr>
        <p:blipFill>
          <a:blip r:embed="rId10"/>
          <a:stretch>
            <a:fillRect/>
          </a:stretch>
        </p:blipFill>
        <p:spPr>
          <a:xfrm>
            <a:off x="7187627" y="4518917"/>
            <a:ext cx="3126868" cy="2080789"/>
          </a:xfrm>
          <a:prstGeom prst="rect">
            <a:avLst/>
          </a:prstGeom>
        </p:spPr>
      </p:pic>
    </p:spTree>
    <p:extLst>
      <p:ext uri="{BB962C8B-B14F-4D97-AF65-F5344CB8AC3E}">
        <p14:creationId xmlns:p14="http://schemas.microsoft.com/office/powerpoint/2010/main" val="793189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Metals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13</a:t>
            </a:fld>
            <a:endParaRPr lang="en-AU"/>
          </a:p>
        </p:txBody>
      </p:sp>
      <p:sp>
        <p:nvSpPr>
          <p:cNvPr id="2" name="TextBox 1">
            <a:extLst>
              <a:ext uri="{FF2B5EF4-FFF2-40B4-BE49-F238E27FC236}">
                <a16:creationId xmlns:a16="http://schemas.microsoft.com/office/drawing/2014/main" id="{D8A493F4-30A7-420A-ACCC-EEEB0684CD61}"/>
              </a:ext>
            </a:extLst>
          </p:cNvPr>
          <p:cNvSpPr txBox="1"/>
          <p:nvPr/>
        </p:nvSpPr>
        <p:spPr>
          <a:xfrm>
            <a:off x="256540" y="1386944"/>
            <a:ext cx="11678920" cy="58907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Alloys – an alloy is a mixture, alloys help to refine the physical properties of the material</a:t>
            </a:r>
            <a:endParaRPr lang="en-AU" sz="2400" dirty="0"/>
          </a:p>
        </p:txBody>
      </p:sp>
      <p:pic>
        <p:nvPicPr>
          <p:cNvPr id="9" name="Picture 8" descr="Calendar&#10;&#10;Description automatically generated">
            <a:extLst>
              <a:ext uri="{FF2B5EF4-FFF2-40B4-BE49-F238E27FC236}">
                <a16:creationId xmlns:a16="http://schemas.microsoft.com/office/drawing/2014/main" id="{6FB8233A-4C3B-4AC3-A337-10CDF1FB7750}"/>
              </a:ext>
            </a:extLst>
          </p:cNvPr>
          <p:cNvPicPr>
            <a:picLocks noChangeAspect="1"/>
          </p:cNvPicPr>
          <p:nvPr/>
        </p:nvPicPr>
        <p:blipFill rotWithShape="1">
          <a:blip r:embed="rId3">
            <a:extLst>
              <a:ext uri="{28A0092B-C50C-407E-A947-70E740481C1C}">
                <a14:useLocalDpi xmlns:a14="http://schemas.microsoft.com/office/drawing/2010/main" val="0"/>
              </a:ext>
            </a:extLst>
          </a:blip>
          <a:srcRect l="3175" t="15376" r="3033" b="8613"/>
          <a:stretch/>
        </p:blipFill>
        <p:spPr>
          <a:xfrm>
            <a:off x="1188554" y="2134279"/>
            <a:ext cx="9550731" cy="4358640"/>
          </a:xfrm>
          <a:prstGeom prst="rect">
            <a:avLst/>
          </a:prstGeom>
        </p:spPr>
      </p:pic>
    </p:spTree>
    <p:extLst>
      <p:ext uri="{BB962C8B-B14F-4D97-AF65-F5344CB8AC3E}">
        <p14:creationId xmlns:p14="http://schemas.microsoft.com/office/powerpoint/2010/main" val="230724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CDF8A1-43B6-4927-BEDF-429E7B2FB4DD}"/>
              </a:ext>
            </a:extLst>
          </p:cNvPr>
          <p:cNvPicPr>
            <a:picLocks noChangeAspect="1"/>
          </p:cNvPicPr>
          <p:nvPr/>
        </p:nvPicPr>
        <p:blipFill>
          <a:blip r:embed="rId2"/>
          <a:stretch>
            <a:fillRect/>
          </a:stretch>
        </p:blipFill>
        <p:spPr>
          <a:xfrm>
            <a:off x="3420220" y="4627641"/>
            <a:ext cx="2675780" cy="1911272"/>
          </a:xfrm>
          <a:prstGeom prst="rect">
            <a:avLst/>
          </a:prstGeom>
        </p:spPr>
      </p:pic>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Polymers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14</a:t>
            </a:fld>
            <a:endParaRPr lang="en-AU"/>
          </a:p>
        </p:txBody>
      </p:sp>
      <p:graphicFrame>
        <p:nvGraphicFramePr>
          <p:cNvPr id="11" name="TextBox 1">
            <a:extLst>
              <a:ext uri="{FF2B5EF4-FFF2-40B4-BE49-F238E27FC236}">
                <a16:creationId xmlns:a16="http://schemas.microsoft.com/office/drawing/2014/main" id="{2985F49F-7622-42BF-ADC1-4F509201D2D2}"/>
              </a:ext>
            </a:extLst>
          </p:cNvPr>
          <p:cNvGraphicFramePr/>
          <p:nvPr>
            <p:extLst>
              <p:ext uri="{D42A27DB-BD31-4B8C-83A1-F6EECF244321}">
                <p14:modId xmlns:p14="http://schemas.microsoft.com/office/powerpoint/2010/main" val="703778177"/>
              </p:ext>
            </p:extLst>
          </p:nvPr>
        </p:nvGraphicFramePr>
        <p:xfrm>
          <a:off x="256540" y="1487865"/>
          <a:ext cx="11678920" cy="2805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A7DB73D7-7BD9-4E18-A695-BEE75DDDCE76}"/>
              </a:ext>
            </a:extLst>
          </p:cNvPr>
          <p:cNvPicPr>
            <a:picLocks noChangeAspect="1"/>
          </p:cNvPicPr>
          <p:nvPr/>
        </p:nvPicPr>
        <p:blipFill>
          <a:blip r:embed="rId9"/>
          <a:stretch>
            <a:fillRect/>
          </a:stretch>
        </p:blipFill>
        <p:spPr>
          <a:xfrm>
            <a:off x="843280" y="4388872"/>
            <a:ext cx="2743200" cy="2377440"/>
          </a:xfrm>
          <a:prstGeom prst="rect">
            <a:avLst/>
          </a:prstGeom>
        </p:spPr>
      </p:pic>
      <p:pic>
        <p:nvPicPr>
          <p:cNvPr id="14" name="Picture 13">
            <a:extLst>
              <a:ext uri="{FF2B5EF4-FFF2-40B4-BE49-F238E27FC236}">
                <a16:creationId xmlns:a16="http://schemas.microsoft.com/office/drawing/2014/main" id="{284B0C80-08D6-4EA8-B1BD-96B45D1D7301}"/>
              </a:ext>
            </a:extLst>
          </p:cNvPr>
          <p:cNvPicPr>
            <a:picLocks noChangeAspect="1"/>
          </p:cNvPicPr>
          <p:nvPr/>
        </p:nvPicPr>
        <p:blipFill>
          <a:blip r:embed="rId10"/>
          <a:stretch>
            <a:fillRect/>
          </a:stretch>
        </p:blipFill>
        <p:spPr>
          <a:xfrm>
            <a:off x="5794812" y="4607321"/>
            <a:ext cx="2603080" cy="1911271"/>
          </a:xfrm>
          <a:prstGeom prst="rect">
            <a:avLst/>
          </a:prstGeom>
        </p:spPr>
      </p:pic>
      <p:pic>
        <p:nvPicPr>
          <p:cNvPr id="18" name="Picture 17">
            <a:extLst>
              <a:ext uri="{FF2B5EF4-FFF2-40B4-BE49-F238E27FC236}">
                <a16:creationId xmlns:a16="http://schemas.microsoft.com/office/drawing/2014/main" id="{0E337CBC-BC79-46D2-BA6E-D07AC7803D61}"/>
              </a:ext>
            </a:extLst>
          </p:cNvPr>
          <p:cNvPicPr>
            <a:picLocks noChangeAspect="1"/>
          </p:cNvPicPr>
          <p:nvPr/>
        </p:nvPicPr>
        <p:blipFill rotWithShape="1">
          <a:blip r:embed="rId11"/>
          <a:srcRect t="14963" b="14963"/>
          <a:stretch/>
        </p:blipFill>
        <p:spPr>
          <a:xfrm>
            <a:off x="8672940" y="4568190"/>
            <a:ext cx="2551814" cy="1788160"/>
          </a:xfrm>
          <a:prstGeom prst="rect">
            <a:avLst/>
          </a:prstGeom>
        </p:spPr>
      </p:pic>
    </p:spTree>
    <p:extLst>
      <p:ext uri="{BB962C8B-B14F-4D97-AF65-F5344CB8AC3E}">
        <p14:creationId xmlns:p14="http://schemas.microsoft.com/office/powerpoint/2010/main" val="10957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Ceramics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15</a:t>
            </a:fld>
            <a:endParaRPr lang="en-AU"/>
          </a:p>
        </p:txBody>
      </p:sp>
      <p:graphicFrame>
        <p:nvGraphicFramePr>
          <p:cNvPr id="11" name="TextBox 1">
            <a:extLst>
              <a:ext uri="{FF2B5EF4-FFF2-40B4-BE49-F238E27FC236}">
                <a16:creationId xmlns:a16="http://schemas.microsoft.com/office/drawing/2014/main" id="{2985F49F-7622-42BF-ADC1-4F509201D2D2}"/>
              </a:ext>
            </a:extLst>
          </p:cNvPr>
          <p:cNvGraphicFramePr/>
          <p:nvPr>
            <p:extLst>
              <p:ext uri="{D42A27DB-BD31-4B8C-83A1-F6EECF244321}">
                <p14:modId xmlns:p14="http://schemas.microsoft.com/office/powerpoint/2010/main" val="3235111280"/>
              </p:ext>
            </p:extLst>
          </p:nvPr>
        </p:nvGraphicFramePr>
        <p:xfrm>
          <a:off x="256540" y="1487865"/>
          <a:ext cx="11678920" cy="280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2C3D3D26-C8A4-45F5-9E27-DAC2BF0F41D3}"/>
              </a:ext>
            </a:extLst>
          </p:cNvPr>
          <p:cNvPicPr>
            <a:picLocks noChangeAspect="1"/>
          </p:cNvPicPr>
          <p:nvPr/>
        </p:nvPicPr>
        <p:blipFill>
          <a:blip r:embed="rId8"/>
          <a:stretch>
            <a:fillRect/>
          </a:stretch>
        </p:blipFill>
        <p:spPr>
          <a:xfrm>
            <a:off x="586398" y="4519776"/>
            <a:ext cx="3172491" cy="2112917"/>
          </a:xfrm>
          <a:prstGeom prst="rect">
            <a:avLst/>
          </a:prstGeom>
        </p:spPr>
      </p:pic>
      <p:pic>
        <p:nvPicPr>
          <p:cNvPr id="8" name="Picture 7">
            <a:extLst>
              <a:ext uri="{FF2B5EF4-FFF2-40B4-BE49-F238E27FC236}">
                <a16:creationId xmlns:a16="http://schemas.microsoft.com/office/drawing/2014/main" id="{06EAC594-6418-43DF-8C42-3E68416D2757}"/>
              </a:ext>
            </a:extLst>
          </p:cNvPr>
          <p:cNvPicPr>
            <a:picLocks noChangeAspect="1"/>
          </p:cNvPicPr>
          <p:nvPr/>
        </p:nvPicPr>
        <p:blipFill rotWithShape="1">
          <a:blip r:embed="rId9"/>
          <a:srcRect t="7416" b="12208"/>
          <a:stretch/>
        </p:blipFill>
        <p:spPr>
          <a:xfrm>
            <a:off x="4320933" y="4456475"/>
            <a:ext cx="3285973" cy="2112917"/>
          </a:xfrm>
          <a:prstGeom prst="rect">
            <a:avLst/>
          </a:prstGeom>
        </p:spPr>
      </p:pic>
      <p:pic>
        <p:nvPicPr>
          <p:cNvPr id="15" name="Picture 14">
            <a:extLst>
              <a:ext uri="{FF2B5EF4-FFF2-40B4-BE49-F238E27FC236}">
                <a16:creationId xmlns:a16="http://schemas.microsoft.com/office/drawing/2014/main" id="{78347ED8-B451-4543-A258-B35B4E031468}"/>
              </a:ext>
            </a:extLst>
          </p:cNvPr>
          <p:cNvPicPr>
            <a:picLocks noChangeAspect="1"/>
          </p:cNvPicPr>
          <p:nvPr/>
        </p:nvPicPr>
        <p:blipFill>
          <a:blip r:embed="rId10"/>
          <a:stretch>
            <a:fillRect/>
          </a:stretch>
        </p:blipFill>
        <p:spPr>
          <a:xfrm>
            <a:off x="7846695" y="4594646"/>
            <a:ext cx="3238456" cy="1836574"/>
          </a:xfrm>
          <a:prstGeom prst="rect">
            <a:avLst/>
          </a:prstGeom>
        </p:spPr>
      </p:pic>
    </p:spTree>
    <p:extLst>
      <p:ext uri="{BB962C8B-B14F-4D97-AF65-F5344CB8AC3E}">
        <p14:creationId xmlns:p14="http://schemas.microsoft.com/office/powerpoint/2010/main" val="395696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Composite materials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16</a:t>
            </a:fld>
            <a:endParaRPr lang="en-AU"/>
          </a:p>
        </p:txBody>
      </p:sp>
      <p:sp>
        <p:nvSpPr>
          <p:cNvPr id="2" name="TextBox 1">
            <a:extLst>
              <a:ext uri="{FF2B5EF4-FFF2-40B4-BE49-F238E27FC236}">
                <a16:creationId xmlns:a16="http://schemas.microsoft.com/office/drawing/2014/main" id="{C888519C-0ADA-4A93-9068-F1962C81B67B}"/>
              </a:ext>
            </a:extLst>
          </p:cNvPr>
          <p:cNvSpPr txBox="1"/>
          <p:nvPr/>
        </p:nvSpPr>
        <p:spPr>
          <a:xfrm>
            <a:off x="132080" y="1560135"/>
            <a:ext cx="6746240" cy="28050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A composite material is a combination of two or more distinct materials with significantly different physical and chemical properties.</a:t>
            </a:r>
          </a:p>
          <a:p>
            <a:pPr marL="342900" indent="-342900">
              <a:lnSpc>
                <a:spcPct val="150000"/>
              </a:lnSpc>
              <a:buFont typeface="Arial" panose="020B0604020202020204" pitchFamily="34" charset="0"/>
              <a:buChar char="•"/>
            </a:pPr>
            <a:r>
              <a:rPr lang="en-US" sz="2400" dirty="0"/>
              <a:t>The resulting material contains a range of properties</a:t>
            </a:r>
          </a:p>
        </p:txBody>
      </p:sp>
      <p:pic>
        <p:nvPicPr>
          <p:cNvPr id="8" name="Picture 7">
            <a:extLst>
              <a:ext uri="{FF2B5EF4-FFF2-40B4-BE49-F238E27FC236}">
                <a16:creationId xmlns:a16="http://schemas.microsoft.com/office/drawing/2014/main" id="{D7E66E1C-B839-46BD-BFA2-9864F7BC147B}"/>
              </a:ext>
            </a:extLst>
          </p:cNvPr>
          <p:cNvPicPr>
            <a:picLocks noChangeAspect="1"/>
          </p:cNvPicPr>
          <p:nvPr/>
        </p:nvPicPr>
        <p:blipFill>
          <a:blip r:embed="rId3"/>
          <a:stretch>
            <a:fillRect/>
          </a:stretch>
        </p:blipFill>
        <p:spPr>
          <a:xfrm>
            <a:off x="6964362" y="1394428"/>
            <a:ext cx="4389438" cy="2939015"/>
          </a:xfrm>
          <a:prstGeom prst="rect">
            <a:avLst/>
          </a:prstGeom>
        </p:spPr>
      </p:pic>
      <p:sp>
        <p:nvSpPr>
          <p:cNvPr id="10" name="TextBox 9">
            <a:extLst>
              <a:ext uri="{FF2B5EF4-FFF2-40B4-BE49-F238E27FC236}">
                <a16:creationId xmlns:a16="http://schemas.microsoft.com/office/drawing/2014/main" id="{9C760C1C-BEC6-45FA-8158-491CD97B9447}"/>
              </a:ext>
            </a:extLst>
          </p:cNvPr>
          <p:cNvSpPr txBox="1"/>
          <p:nvPr/>
        </p:nvSpPr>
        <p:spPr>
          <a:xfrm>
            <a:off x="132080" y="4442056"/>
            <a:ext cx="11572240" cy="169706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t>Example – Reinforced concrete, this consists of steel bars embedded in concrete. The low tensile strength of the concrete (a ceramic) is countered by the high tensile strength of the steel (a metal alloy) while still maintaining the high compressive strength of concrete.</a:t>
            </a:r>
            <a:endParaRPr lang="en-AU" sz="2400" dirty="0"/>
          </a:p>
        </p:txBody>
      </p:sp>
    </p:spTree>
    <p:extLst>
      <p:ext uri="{BB962C8B-B14F-4D97-AF65-F5344CB8AC3E}">
        <p14:creationId xmlns:p14="http://schemas.microsoft.com/office/powerpoint/2010/main" val="304182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Outline</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2</a:t>
            </a:fld>
            <a:endParaRPr lang="en-AU"/>
          </a:p>
        </p:txBody>
      </p:sp>
      <p:sp>
        <p:nvSpPr>
          <p:cNvPr id="8" name="TextBox 7">
            <a:extLst>
              <a:ext uri="{FF2B5EF4-FFF2-40B4-BE49-F238E27FC236}">
                <a16:creationId xmlns:a16="http://schemas.microsoft.com/office/drawing/2014/main" id="{E12F8FBF-6901-43C1-946E-D8FE0792EF82}"/>
              </a:ext>
            </a:extLst>
          </p:cNvPr>
          <p:cNvSpPr txBox="1"/>
          <p:nvPr/>
        </p:nvSpPr>
        <p:spPr>
          <a:xfrm>
            <a:off x="838201" y="1607902"/>
            <a:ext cx="10393680" cy="4154984"/>
          </a:xfrm>
          <a:prstGeom prst="rect">
            <a:avLst/>
          </a:prstGeom>
          <a:noFill/>
        </p:spPr>
        <p:txBody>
          <a:bodyPr wrap="square" rtlCol="0">
            <a:spAutoFit/>
          </a:bodyPr>
          <a:lstStyle/>
          <a:p>
            <a:r>
              <a:rPr lang="en-US" sz="2400" dirty="0"/>
              <a:t>Outline:</a:t>
            </a:r>
          </a:p>
          <a:p>
            <a:pPr marL="800100" lvl="1" indent="-342900">
              <a:buFont typeface="Arial" panose="020B0604020202020204" pitchFamily="34" charset="0"/>
              <a:buChar char="•"/>
            </a:pPr>
            <a:r>
              <a:rPr lang="en-US" sz="2400" dirty="0"/>
              <a:t>Materials science introduction</a:t>
            </a:r>
          </a:p>
          <a:p>
            <a:pPr marL="800100" lvl="1" indent="-342900">
              <a:buFont typeface="Arial" panose="020B0604020202020204" pitchFamily="34" charset="0"/>
              <a:buChar char="•"/>
            </a:pPr>
            <a:r>
              <a:rPr lang="en-US" sz="2400" dirty="0"/>
              <a:t>Materials</a:t>
            </a:r>
          </a:p>
          <a:p>
            <a:pPr marL="1714500" lvl="3" indent="-342900">
              <a:buFont typeface="Arial" panose="020B0604020202020204" pitchFamily="34" charset="0"/>
              <a:buChar char="•"/>
            </a:pPr>
            <a:r>
              <a:rPr lang="en-US" sz="2400" dirty="0"/>
              <a:t>Pure substances</a:t>
            </a:r>
          </a:p>
          <a:p>
            <a:pPr marL="1714500" lvl="3" indent="-342900">
              <a:buFont typeface="Arial" panose="020B0604020202020204" pitchFamily="34" charset="0"/>
              <a:buChar char="•"/>
            </a:pPr>
            <a:r>
              <a:rPr lang="en-US" sz="2400" dirty="0"/>
              <a:t>Mixtures</a:t>
            </a:r>
          </a:p>
          <a:p>
            <a:pPr marL="1257300" lvl="2" indent="-342900">
              <a:buFont typeface="Arial" panose="020B0604020202020204" pitchFamily="34" charset="0"/>
              <a:buChar char="•"/>
            </a:pPr>
            <a:r>
              <a:rPr lang="en-US" sz="2400" dirty="0"/>
              <a:t>Metals</a:t>
            </a:r>
          </a:p>
          <a:p>
            <a:pPr marL="1257300" lvl="2" indent="-342900">
              <a:buFont typeface="Arial" panose="020B0604020202020204" pitchFamily="34" charset="0"/>
              <a:buChar char="•"/>
            </a:pPr>
            <a:r>
              <a:rPr lang="en-US" sz="2400" dirty="0"/>
              <a:t>Polymers</a:t>
            </a:r>
          </a:p>
          <a:p>
            <a:pPr marL="1257300" lvl="2" indent="-342900">
              <a:buFont typeface="Arial" panose="020B0604020202020204" pitchFamily="34" charset="0"/>
              <a:buChar char="•"/>
            </a:pPr>
            <a:r>
              <a:rPr lang="en-US" sz="2400" dirty="0"/>
              <a:t>Ceramics</a:t>
            </a:r>
          </a:p>
          <a:p>
            <a:pPr marL="1257300" lvl="2" indent="-342900">
              <a:buFont typeface="Arial" panose="020B0604020202020204" pitchFamily="34" charset="0"/>
              <a:buChar char="•"/>
            </a:pPr>
            <a:r>
              <a:rPr lang="en-US" sz="2400" dirty="0"/>
              <a:t>Composites</a:t>
            </a:r>
          </a:p>
          <a:p>
            <a:r>
              <a:rPr lang="en-US" sz="2400" dirty="0"/>
              <a:t>Resources:</a:t>
            </a:r>
          </a:p>
          <a:p>
            <a:pPr marL="800100" lvl="1" indent="-342900">
              <a:buFont typeface="Arial" panose="020B0604020202020204" pitchFamily="34" charset="0"/>
              <a:buChar char="•"/>
            </a:pPr>
            <a:r>
              <a:rPr lang="en-US" sz="2400" dirty="0"/>
              <a:t>Pearson 11 chapter 1.1</a:t>
            </a:r>
          </a:p>
        </p:txBody>
      </p:sp>
      <p:pic>
        <p:nvPicPr>
          <p:cNvPr id="13" name="Picture 12">
            <a:extLst>
              <a:ext uri="{FF2B5EF4-FFF2-40B4-BE49-F238E27FC236}">
                <a16:creationId xmlns:a16="http://schemas.microsoft.com/office/drawing/2014/main" id="{2E2CE141-CFE9-46F5-AB44-4302E13B28E8}"/>
              </a:ext>
            </a:extLst>
          </p:cNvPr>
          <p:cNvPicPr>
            <a:picLocks noChangeAspect="1"/>
          </p:cNvPicPr>
          <p:nvPr/>
        </p:nvPicPr>
        <p:blipFill>
          <a:blip r:embed="rId3"/>
          <a:stretch>
            <a:fillRect/>
          </a:stretch>
        </p:blipFill>
        <p:spPr>
          <a:xfrm>
            <a:off x="6156960" y="1391920"/>
            <a:ext cx="4462383" cy="5099866"/>
          </a:xfrm>
          <a:prstGeom prst="rect">
            <a:avLst/>
          </a:prstGeom>
        </p:spPr>
      </p:pic>
    </p:spTree>
    <p:extLst>
      <p:ext uri="{BB962C8B-B14F-4D97-AF65-F5344CB8AC3E}">
        <p14:creationId xmlns:p14="http://schemas.microsoft.com/office/powerpoint/2010/main" val="312960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Materials science</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3</a:t>
            </a:fld>
            <a:endParaRPr lang="en-AU" dirty="0"/>
          </a:p>
        </p:txBody>
      </p:sp>
      <p:sp>
        <p:nvSpPr>
          <p:cNvPr id="2" name="TextBox 1">
            <a:extLst>
              <a:ext uri="{FF2B5EF4-FFF2-40B4-BE49-F238E27FC236}">
                <a16:creationId xmlns:a16="http://schemas.microsoft.com/office/drawing/2014/main" id="{E201367C-984D-466F-BCF6-53BE3697DA53}"/>
              </a:ext>
            </a:extLst>
          </p:cNvPr>
          <p:cNvSpPr txBox="1"/>
          <p:nvPr/>
        </p:nvSpPr>
        <p:spPr>
          <a:xfrm>
            <a:off x="743651" y="1673825"/>
            <a:ext cx="10440537" cy="114307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Materials science: the basic knowledge about the relationships between internal structure and properties including processing of materials</a:t>
            </a:r>
          </a:p>
        </p:txBody>
      </p:sp>
      <p:sp>
        <p:nvSpPr>
          <p:cNvPr id="9" name="TextBox 8">
            <a:extLst>
              <a:ext uri="{FF2B5EF4-FFF2-40B4-BE49-F238E27FC236}">
                <a16:creationId xmlns:a16="http://schemas.microsoft.com/office/drawing/2014/main" id="{BA95D6D2-CA28-410A-A41B-69142B210888}"/>
              </a:ext>
            </a:extLst>
          </p:cNvPr>
          <p:cNvSpPr txBox="1"/>
          <p:nvPr/>
        </p:nvSpPr>
        <p:spPr>
          <a:xfrm>
            <a:off x="3029803" y="3244334"/>
            <a:ext cx="7539023" cy="369332"/>
          </a:xfrm>
          <a:prstGeom prst="rect">
            <a:avLst/>
          </a:prstGeom>
          <a:noFill/>
        </p:spPr>
        <p:txBody>
          <a:bodyPr wrap="square" rtlCol="0">
            <a:spAutoFit/>
          </a:bodyPr>
          <a:lstStyle/>
          <a:p>
            <a:r>
              <a:rPr lang="en-AU" dirty="0">
                <a:hlinkClick r:id="rId3"/>
              </a:rPr>
              <a:t>https://www.youtube.com/watch?v=py5tPlOaJVY</a:t>
            </a:r>
            <a:r>
              <a:rPr lang="en-AU" dirty="0"/>
              <a:t> </a:t>
            </a:r>
          </a:p>
        </p:txBody>
      </p:sp>
      <p:sp>
        <p:nvSpPr>
          <p:cNvPr id="11" name="TextBox 10">
            <a:extLst>
              <a:ext uri="{FF2B5EF4-FFF2-40B4-BE49-F238E27FC236}">
                <a16:creationId xmlns:a16="http://schemas.microsoft.com/office/drawing/2014/main" id="{F2A4CC89-0B94-4764-8590-D69110D3CABC}"/>
              </a:ext>
            </a:extLst>
          </p:cNvPr>
          <p:cNvSpPr txBox="1"/>
          <p:nvPr/>
        </p:nvSpPr>
        <p:spPr>
          <a:xfrm>
            <a:off x="743651" y="4041105"/>
            <a:ext cx="10440536" cy="22510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Materials science is interdisciplinary, you need chemistry, physics, engineering and mathematics to work in this field. </a:t>
            </a:r>
          </a:p>
          <a:p>
            <a:pPr marL="342900" indent="-342900">
              <a:lnSpc>
                <a:spcPct val="150000"/>
              </a:lnSpc>
              <a:buFont typeface="Arial" panose="020B0604020202020204" pitchFamily="34" charset="0"/>
              <a:buChar char="•"/>
            </a:pPr>
            <a:r>
              <a:rPr lang="en-US" sz="2400" dirty="0"/>
              <a:t>From the chemical perspective the focus is on structure and properties of the materials and how are they are related and can be exploited.</a:t>
            </a:r>
            <a:endParaRPr lang="en-AU" sz="2400" dirty="0"/>
          </a:p>
        </p:txBody>
      </p:sp>
    </p:spTree>
    <p:extLst>
      <p:ext uri="{BB962C8B-B14F-4D97-AF65-F5344CB8AC3E}">
        <p14:creationId xmlns:p14="http://schemas.microsoft.com/office/powerpoint/2010/main" val="294604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Materials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4</a:t>
            </a:fld>
            <a:endParaRPr lang="en-AU"/>
          </a:p>
        </p:txBody>
      </p:sp>
      <p:sp>
        <p:nvSpPr>
          <p:cNvPr id="2" name="TextBox 1">
            <a:extLst>
              <a:ext uri="{FF2B5EF4-FFF2-40B4-BE49-F238E27FC236}">
                <a16:creationId xmlns:a16="http://schemas.microsoft.com/office/drawing/2014/main" id="{C7BDA970-2D97-442E-A36F-0C271E900805}"/>
              </a:ext>
            </a:extLst>
          </p:cNvPr>
          <p:cNvSpPr txBox="1"/>
          <p:nvPr/>
        </p:nvSpPr>
        <p:spPr>
          <a:xfrm>
            <a:off x="586740" y="1773495"/>
            <a:ext cx="4229100" cy="39130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Materials – usually describes substances that are used to make objects. For example, wood, metals, ceramics, plastics, glass and </a:t>
            </a:r>
            <a:r>
              <a:rPr lang="en-US" sz="2400" dirty="0" err="1"/>
              <a:t>fibres</a:t>
            </a:r>
            <a:r>
              <a:rPr lang="en-US" sz="2400" dirty="0"/>
              <a:t>.</a:t>
            </a:r>
          </a:p>
          <a:p>
            <a:pPr marL="285750" indent="-285750">
              <a:lnSpc>
                <a:spcPct val="150000"/>
              </a:lnSpc>
              <a:buFont typeface="Arial" panose="020B0604020202020204" pitchFamily="34" charset="0"/>
              <a:buChar char="•"/>
            </a:pPr>
            <a:r>
              <a:rPr lang="en-US" sz="2400" dirty="0"/>
              <a:t>Materials can be pure substances or mixtures</a:t>
            </a:r>
            <a:endParaRPr lang="en-AU" sz="2400" dirty="0"/>
          </a:p>
        </p:txBody>
      </p:sp>
      <p:pic>
        <p:nvPicPr>
          <p:cNvPr id="10" name="Picture 9" descr="Diagram&#10;&#10;Description automatically generated">
            <a:extLst>
              <a:ext uri="{FF2B5EF4-FFF2-40B4-BE49-F238E27FC236}">
                <a16:creationId xmlns:a16="http://schemas.microsoft.com/office/drawing/2014/main" id="{BC38D3F4-A712-49FD-9020-A0FEB4DCA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860" y="1678384"/>
            <a:ext cx="6756400" cy="4117181"/>
          </a:xfrm>
          <a:prstGeom prst="rect">
            <a:avLst/>
          </a:prstGeom>
        </p:spPr>
      </p:pic>
    </p:spTree>
    <p:extLst>
      <p:ext uri="{BB962C8B-B14F-4D97-AF65-F5344CB8AC3E}">
        <p14:creationId xmlns:p14="http://schemas.microsoft.com/office/powerpoint/2010/main" val="191316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Pure substances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5</a:t>
            </a:fld>
            <a:endParaRPr lang="en-AU"/>
          </a:p>
        </p:txBody>
      </p:sp>
      <p:sp>
        <p:nvSpPr>
          <p:cNvPr id="2" name="TextBox 1">
            <a:extLst>
              <a:ext uri="{FF2B5EF4-FFF2-40B4-BE49-F238E27FC236}">
                <a16:creationId xmlns:a16="http://schemas.microsoft.com/office/drawing/2014/main" id="{6490C7B8-D909-4ABF-B7C6-9AE1C9B6296E}"/>
              </a:ext>
            </a:extLst>
          </p:cNvPr>
          <p:cNvSpPr txBox="1"/>
          <p:nvPr/>
        </p:nvSpPr>
        <p:spPr>
          <a:xfrm>
            <a:off x="212460" y="2537375"/>
            <a:ext cx="6533780"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400" dirty="0"/>
              <a:t>Pure substances have fixed physical properties, such as melting and boiling point, reactivity, hardness and density, conductivity.</a:t>
            </a:r>
          </a:p>
          <a:p>
            <a:pPr marL="342900" indent="-342900">
              <a:lnSpc>
                <a:spcPct val="150000"/>
              </a:lnSpc>
              <a:buFont typeface="Arial" panose="020B0604020202020204" pitchFamily="34" charset="0"/>
              <a:buChar char="•"/>
            </a:pPr>
            <a:r>
              <a:rPr lang="en-AU" sz="2400" dirty="0"/>
              <a:t>Two categories of pure substances:</a:t>
            </a:r>
          </a:p>
          <a:p>
            <a:pPr marL="2171700" lvl="4" indent="-342900">
              <a:lnSpc>
                <a:spcPct val="150000"/>
              </a:lnSpc>
              <a:buFont typeface="Arial" panose="020B0604020202020204" pitchFamily="34" charset="0"/>
              <a:buChar char="•"/>
            </a:pPr>
            <a:r>
              <a:rPr lang="en-AU" sz="2400" dirty="0"/>
              <a:t>Elements</a:t>
            </a:r>
          </a:p>
          <a:p>
            <a:pPr marL="2171700" lvl="4" indent="-342900">
              <a:lnSpc>
                <a:spcPct val="150000"/>
              </a:lnSpc>
              <a:buFont typeface="Arial" panose="020B0604020202020204" pitchFamily="34" charset="0"/>
              <a:buChar char="•"/>
            </a:pPr>
            <a:r>
              <a:rPr lang="en-AU" sz="2400" dirty="0"/>
              <a:t>Compounds</a:t>
            </a:r>
          </a:p>
        </p:txBody>
      </p:sp>
      <p:pic>
        <p:nvPicPr>
          <p:cNvPr id="11" name="Picture 10" descr="Graphical user interface&#10;&#10;Description automatically generated">
            <a:extLst>
              <a:ext uri="{FF2B5EF4-FFF2-40B4-BE49-F238E27FC236}">
                <a16:creationId xmlns:a16="http://schemas.microsoft.com/office/drawing/2014/main" id="{724501FA-E3C8-4D2A-9556-117BE0E38C8C}"/>
              </a:ext>
            </a:extLst>
          </p:cNvPr>
          <p:cNvPicPr>
            <a:picLocks noChangeAspect="1"/>
          </p:cNvPicPr>
          <p:nvPr/>
        </p:nvPicPr>
        <p:blipFill rotWithShape="1">
          <a:blip r:embed="rId3">
            <a:extLst>
              <a:ext uri="{28A0092B-C50C-407E-A947-70E740481C1C}">
                <a14:useLocalDpi xmlns:a14="http://schemas.microsoft.com/office/drawing/2010/main" val="0"/>
              </a:ext>
            </a:extLst>
          </a:blip>
          <a:srcRect b="38371"/>
          <a:stretch/>
        </p:blipFill>
        <p:spPr>
          <a:xfrm>
            <a:off x="6821821" y="2782976"/>
            <a:ext cx="4714577" cy="3755936"/>
          </a:xfrm>
          <a:prstGeom prst="rect">
            <a:avLst/>
          </a:prstGeom>
        </p:spPr>
      </p:pic>
      <p:sp>
        <p:nvSpPr>
          <p:cNvPr id="13" name="TextBox 12">
            <a:extLst>
              <a:ext uri="{FF2B5EF4-FFF2-40B4-BE49-F238E27FC236}">
                <a16:creationId xmlns:a16="http://schemas.microsoft.com/office/drawing/2014/main" id="{FFF05043-03FF-4D7E-AD6C-A3C33BC78CFD}"/>
              </a:ext>
            </a:extLst>
          </p:cNvPr>
          <p:cNvSpPr txBox="1"/>
          <p:nvPr/>
        </p:nvSpPr>
        <p:spPr>
          <a:xfrm>
            <a:off x="212460" y="1498025"/>
            <a:ext cx="11399520" cy="114307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t>Pure substances are made up of only one type of particle</a:t>
            </a:r>
          </a:p>
          <a:p>
            <a:pPr marL="342900" indent="-342900">
              <a:lnSpc>
                <a:spcPct val="150000"/>
              </a:lnSpc>
              <a:buFont typeface="Arial" panose="020B0604020202020204" pitchFamily="34" charset="0"/>
              <a:buChar char="•"/>
            </a:pPr>
            <a:r>
              <a:rPr lang="en-US" sz="2400" dirty="0"/>
              <a:t>They cannot be physically separated into other substances</a:t>
            </a:r>
          </a:p>
        </p:txBody>
      </p:sp>
    </p:spTree>
    <p:extLst>
      <p:ext uri="{BB962C8B-B14F-4D97-AF65-F5344CB8AC3E}">
        <p14:creationId xmlns:p14="http://schemas.microsoft.com/office/powerpoint/2010/main" val="114086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Pure substances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6</a:t>
            </a:fld>
            <a:endParaRPr lang="en-AU"/>
          </a:p>
        </p:txBody>
      </p:sp>
      <p:sp>
        <p:nvSpPr>
          <p:cNvPr id="8" name="TextBox 7">
            <a:extLst>
              <a:ext uri="{FF2B5EF4-FFF2-40B4-BE49-F238E27FC236}">
                <a16:creationId xmlns:a16="http://schemas.microsoft.com/office/drawing/2014/main" id="{929D9A1B-968B-4220-87DE-8012C552A9F8}"/>
              </a:ext>
            </a:extLst>
          </p:cNvPr>
          <p:cNvSpPr txBox="1"/>
          <p:nvPr/>
        </p:nvSpPr>
        <p:spPr>
          <a:xfrm>
            <a:off x="170180" y="1391920"/>
            <a:ext cx="11757660" cy="2805063"/>
          </a:xfrm>
          <a:prstGeom prst="rect">
            <a:avLst/>
          </a:prstGeom>
          <a:noFill/>
        </p:spPr>
        <p:txBody>
          <a:bodyPr wrap="square" rtlCol="0">
            <a:spAutoFit/>
          </a:bodyPr>
          <a:lstStyle/>
          <a:p>
            <a:pPr>
              <a:lnSpc>
                <a:spcPct val="150000"/>
              </a:lnSpc>
            </a:pPr>
            <a:r>
              <a:rPr lang="en-US" sz="2400" dirty="0"/>
              <a:t>Elements: </a:t>
            </a:r>
          </a:p>
          <a:p>
            <a:pPr marL="800100" lvl="1" indent="-342900">
              <a:lnSpc>
                <a:spcPct val="150000"/>
              </a:lnSpc>
              <a:buFont typeface="Arial" panose="020B0604020202020204" pitchFamily="34" charset="0"/>
              <a:buChar char="•"/>
            </a:pPr>
            <a:r>
              <a:rPr lang="en-US" sz="2400" dirty="0"/>
              <a:t>substances made up of just one type of atom (</a:t>
            </a:r>
            <a:r>
              <a:rPr lang="en-US" sz="2400" dirty="0" err="1"/>
              <a:t>ie</a:t>
            </a:r>
            <a:r>
              <a:rPr lang="en-US" sz="2400" dirty="0"/>
              <a:t> atoms with the same atomic number)</a:t>
            </a:r>
          </a:p>
          <a:p>
            <a:pPr marL="800100" lvl="1" indent="-342900">
              <a:lnSpc>
                <a:spcPct val="150000"/>
              </a:lnSpc>
              <a:buFont typeface="Arial" panose="020B0604020202020204" pitchFamily="34" charset="0"/>
              <a:buChar char="•"/>
            </a:pPr>
            <a:r>
              <a:rPr lang="en-US" sz="2400" dirty="0"/>
              <a:t>Examples – pure metals such as gold, silver, tin, nickel. Carbon is an example of a non-metallic element that forms a variety of materials (</a:t>
            </a:r>
            <a:r>
              <a:rPr lang="en-US" sz="2400" dirty="0" err="1"/>
              <a:t>eg</a:t>
            </a:r>
            <a:r>
              <a:rPr lang="en-US" sz="2400" dirty="0"/>
              <a:t> diamond, graphite, nanotubes)</a:t>
            </a:r>
          </a:p>
          <a:p>
            <a:pPr marL="800100" lvl="1" indent="-342900">
              <a:lnSpc>
                <a:spcPct val="150000"/>
              </a:lnSpc>
              <a:buFont typeface="Arial" panose="020B0604020202020204" pitchFamily="34" charset="0"/>
              <a:buChar char="•"/>
            </a:pPr>
            <a:endParaRPr lang="en-AU" sz="2400" dirty="0"/>
          </a:p>
        </p:txBody>
      </p:sp>
      <p:pic>
        <p:nvPicPr>
          <p:cNvPr id="10" name="Picture 9" descr="A picture containing plate, table, food, different&#10;&#10;Description automatically generated">
            <a:extLst>
              <a:ext uri="{FF2B5EF4-FFF2-40B4-BE49-F238E27FC236}">
                <a16:creationId xmlns:a16="http://schemas.microsoft.com/office/drawing/2014/main" id="{042B08B5-86BE-4E82-9855-E2DE1BF23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249" y="3786508"/>
            <a:ext cx="2743200" cy="2743200"/>
          </a:xfrm>
          <a:prstGeom prst="rect">
            <a:avLst/>
          </a:prstGeom>
        </p:spPr>
      </p:pic>
      <p:pic>
        <p:nvPicPr>
          <p:cNvPr id="14" name="Picture 13">
            <a:extLst>
              <a:ext uri="{FF2B5EF4-FFF2-40B4-BE49-F238E27FC236}">
                <a16:creationId xmlns:a16="http://schemas.microsoft.com/office/drawing/2014/main" id="{71DCA049-D553-487F-A722-8017B36B1823}"/>
              </a:ext>
            </a:extLst>
          </p:cNvPr>
          <p:cNvPicPr>
            <a:picLocks noChangeAspect="1"/>
          </p:cNvPicPr>
          <p:nvPr/>
        </p:nvPicPr>
        <p:blipFill>
          <a:blip r:embed="rId4"/>
          <a:stretch>
            <a:fillRect/>
          </a:stretch>
        </p:blipFill>
        <p:spPr>
          <a:xfrm>
            <a:off x="5284629" y="4100833"/>
            <a:ext cx="5114925" cy="2114550"/>
          </a:xfrm>
          <a:prstGeom prst="rect">
            <a:avLst/>
          </a:prstGeom>
        </p:spPr>
      </p:pic>
    </p:spTree>
    <p:extLst>
      <p:ext uri="{BB962C8B-B14F-4D97-AF65-F5344CB8AC3E}">
        <p14:creationId xmlns:p14="http://schemas.microsoft.com/office/powerpoint/2010/main" val="114076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Pure substances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7</a:t>
            </a:fld>
            <a:endParaRPr lang="en-AU"/>
          </a:p>
        </p:txBody>
      </p:sp>
      <p:sp>
        <p:nvSpPr>
          <p:cNvPr id="8" name="TextBox 7">
            <a:extLst>
              <a:ext uri="{FF2B5EF4-FFF2-40B4-BE49-F238E27FC236}">
                <a16:creationId xmlns:a16="http://schemas.microsoft.com/office/drawing/2014/main" id="{929D9A1B-968B-4220-87DE-8012C552A9F8}"/>
              </a:ext>
            </a:extLst>
          </p:cNvPr>
          <p:cNvSpPr txBox="1"/>
          <p:nvPr/>
        </p:nvSpPr>
        <p:spPr>
          <a:xfrm>
            <a:off x="217170" y="1302199"/>
            <a:ext cx="11757660" cy="3359061"/>
          </a:xfrm>
          <a:prstGeom prst="rect">
            <a:avLst/>
          </a:prstGeom>
          <a:noFill/>
        </p:spPr>
        <p:txBody>
          <a:bodyPr wrap="square" rtlCol="0">
            <a:spAutoFit/>
          </a:bodyPr>
          <a:lstStyle/>
          <a:p>
            <a:pPr>
              <a:lnSpc>
                <a:spcPct val="150000"/>
              </a:lnSpc>
            </a:pPr>
            <a:r>
              <a:rPr lang="en-US" sz="2400" dirty="0"/>
              <a:t>Compounds: </a:t>
            </a:r>
          </a:p>
          <a:p>
            <a:pPr marL="800100" lvl="1" indent="-342900">
              <a:lnSpc>
                <a:spcPct val="150000"/>
              </a:lnSpc>
              <a:buFont typeface="Arial" panose="020B0604020202020204" pitchFamily="34" charset="0"/>
              <a:buChar char="•"/>
            </a:pPr>
            <a:r>
              <a:rPr lang="en-US" sz="2400" dirty="0"/>
              <a:t>Pure substances made up of more than one type of atom.</a:t>
            </a:r>
          </a:p>
          <a:p>
            <a:pPr marL="800100" lvl="1" indent="-342900">
              <a:lnSpc>
                <a:spcPct val="150000"/>
              </a:lnSpc>
              <a:buFont typeface="Arial" panose="020B0604020202020204" pitchFamily="34" charset="0"/>
              <a:buChar char="•"/>
            </a:pPr>
            <a:r>
              <a:rPr lang="en-US" sz="2400" dirty="0"/>
              <a:t>They consist of more than one element in fixed proportions, for example water only contains hydrogen and oxygen atoms in the fixed proportion of 2:1 (H</a:t>
            </a:r>
            <a:r>
              <a:rPr lang="en-US" sz="2400" baseline="-25000" dirty="0"/>
              <a:t>2</a:t>
            </a:r>
            <a:r>
              <a:rPr lang="en-US" sz="2400" dirty="0"/>
              <a:t>O) </a:t>
            </a:r>
            <a:endParaRPr lang="en-AU" sz="2400" dirty="0"/>
          </a:p>
          <a:p>
            <a:pPr marL="800100" lvl="1" indent="-342900">
              <a:lnSpc>
                <a:spcPct val="150000"/>
              </a:lnSpc>
              <a:buFont typeface="Arial" panose="020B0604020202020204" pitchFamily="34" charset="0"/>
              <a:buChar char="•"/>
            </a:pPr>
            <a:r>
              <a:rPr lang="en-AU" sz="2400" dirty="0"/>
              <a:t>the formula of a compound indicated the relative number of each element in the compound.</a:t>
            </a:r>
          </a:p>
        </p:txBody>
      </p:sp>
      <p:pic>
        <p:nvPicPr>
          <p:cNvPr id="11" name="Picture 10" descr="A picture containing food, paper, sweet, wrapped&#10;&#10;Description automatically generated">
            <a:extLst>
              <a:ext uri="{FF2B5EF4-FFF2-40B4-BE49-F238E27FC236}">
                <a16:creationId xmlns:a16="http://schemas.microsoft.com/office/drawing/2014/main" id="{1E2BFBE1-8E8A-48B8-8200-FEE2E51A347A}"/>
              </a:ext>
            </a:extLst>
          </p:cNvPr>
          <p:cNvPicPr>
            <a:picLocks noChangeAspect="1"/>
          </p:cNvPicPr>
          <p:nvPr/>
        </p:nvPicPr>
        <p:blipFill rotWithShape="1">
          <a:blip r:embed="rId3">
            <a:extLst>
              <a:ext uri="{28A0092B-C50C-407E-A947-70E740481C1C}">
                <a14:useLocalDpi xmlns:a14="http://schemas.microsoft.com/office/drawing/2010/main" val="0"/>
              </a:ext>
            </a:extLst>
          </a:blip>
          <a:srcRect l="10494" t="5037" r="5527" b="7314"/>
          <a:stretch/>
        </p:blipFill>
        <p:spPr>
          <a:xfrm>
            <a:off x="1132654" y="5161629"/>
            <a:ext cx="1446637" cy="1533811"/>
          </a:xfrm>
          <a:prstGeom prst="rect">
            <a:avLst/>
          </a:prstGeom>
        </p:spPr>
      </p:pic>
      <p:sp>
        <p:nvSpPr>
          <p:cNvPr id="15" name="TextBox 14">
            <a:extLst>
              <a:ext uri="{FF2B5EF4-FFF2-40B4-BE49-F238E27FC236}">
                <a16:creationId xmlns:a16="http://schemas.microsoft.com/office/drawing/2014/main" id="{10043F24-3688-4AEE-84BF-0E87BDE783FE}"/>
              </a:ext>
            </a:extLst>
          </p:cNvPr>
          <p:cNvSpPr txBox="1"/>
          <p:nvPr/>
        </p:nvSpPr>
        <p:spPr>
          <a:xfrm>
            <a:off x="2337260" y="4645670"/>
            <a:ext cx="2216728" cy="461665"/>
          </a:xfrm>
          <a:prstGeom prst="rect">
            <a:avLst/>
          </a:prstGeom>
          <a:noFill/>
        </p:spPr>
        <p:txBody>
          <a:bodyPr wrap="square">
            <a:spAutoFit/>
          </a:bodyPr>
          <a:lstStyle/>
          <a:p>
            <a:r>
              <a:rPr lang="en-US" sz="2400" dirty="0">
                <a:solidFill>
                  <a:srgbClr val="0070C0"/>
                </a:solidFill>
              </a:rPr>
              <a:t>Silica, SiO</a:t>
            </a:r>
            <a:r>
              <a:rPr lang="en-US" sz="2400" baseline="-25000" dirty="0">
                <a:solidFill>
                  <a:srgbClr val="0070C0"/>
                </a:solidFill>
              </a:rPr>
              <a:t>2</a:t>
            </a:r>
            <a:endParaRPr lang="en-AU" sz="2400" dirty="0">
              <a:solidFill>
                <a:srgbClr val="0070C0"/>
              </a:solidFill>
            </a:endParaRPr>
          </a:p>
        </p:txBody>
      </p:sp>
      <p:pic>
        <p:nvPicPr>
          <p:cNvPr id="13" name="Picture 12">
            <a:extLst>
              <a:ext uri="{FF2B5EF4-FFF2-40B4-BE49-F238E27FC236}">
                <a16:creationId xmlns:a16="http://schemas.microsoft.com/office/drawing/2014/main" id="{A1208C43-87F8-4618-AC83-0B752E90BECC}"/>
              </a:ext>
            </a:extLst>
          </p:cNvPr>
          <p:cNvPicPr>
            <a:picLocks noChangeAspect="1"/>
          </p:cNvPicPr>
          <p:nvPr/>
        </p:nvPicPr>
        <p:blipFill>
          <a:blip r:embed="rId4"/>
          <a:stretch>
            <a:fillRect/>
          </a:stretch>
        </p:blipFill>
        <p:spPr>
          <a:xfrm>
            <a:off x="2579291" y="5313089"/>
            <a:ext cx="1230890" cy="1230890"/>
          </a:xfrm>
          <a:prstGeom prst="rect">
            <a:avLst/>
          </a:prstGeom>
        </p:spPr>
      </p:pic>
      <p:pic>
        <p:nvPicPr>
          <p:cNvPr id="18" name="Picture 17">
            <a:extLst>
              <a:ext uri="{FF2B5EF4-FFF2-40B4-BE49-F238E27FC236}">
                <a16:creationId xmlns:a16="http://schemas.microsoft.com/office/drawing/2014/main" id="{12188C97-1E6D-47A8-887F-13FAE7BDFB01}"/>
              </a:ext>
            </a:extLst>
          </p:cNvPr>
          <p:cNvPicPr>
            <a:picLocks noChangeAspect="1"/>
          </p:cNvPicPr>
          <p:nvPr/>
        </p:nvPicPr>
        <p:blipFill rotWithShape="1">
          <a:blip r:embed="rId5"/>
          <a:srcRect l="30800"/>
          <a:stretch/>
        </p:blipFill>
        <p:spPr>
          <a:xfrm>
            <a:off x="3909566" y="5188441"/>
            <a:ext cx="1539230" cy="1480185"/>
          </a:xfrm>
          <a:prstGeom prst="rect">
            <a:avLst/>
          </a:prstGeom>
        </p:spPr>
      </p:pic>
      <p:sp>
        <p:nvSpPr>
          <p:cNvPr id="19" name="TextBox 18">
            <a:extLst>
              <a:ext uri="{FF2B5EF4-FFF2-40B4-BE49-F238E27FC236}">
                <a16:creationId xmlns:a16="http://schemas.microsoft.com/office/drawing/2014/main" id="{8F4F2589-814A-4539-95F1-EF46D81CAF21}"/>
              </a:ext>
            </a:extLst>
          </p:cNvPr>
          <p:cNvSpPr txBox="1"/>
          <p:nvPr/>
        </p:nvSpPr>
        <p:spPr>
          <a:xfrm>
            <a:off x="7262553" y="4762084"/>
            <a:ext cx="4128654" cy="461665"/>
          </a:xfrm>
          <a:prstGeom prst="rect">
            <a:avLst/>
          </a:prstGeom>
          <a:noFill/>
        </p:spPr>
        <p:txBody>
          <a:bodyPr wrap="square">
            <a:spAutoFit/>
          </a:bodyPr>
          <a:lstStyle/>
          <a:p>
            <a:r>
              <a:rPr lang="en-US" sz="2400" dirty="0">
                <a:solidFill>
                  <a:srgbClr val="0070C0"/>
                </a:solidFill>
              </a:rPr>
              <a:t>Calcium carbonate, CaCO</a:t>
            </a:r>
            <a:r>
              <a:rPr lang="en-US" sz="2400" baseline="-25000" dirty="0">
                <a:solidFill>
                  <a:srgbClr val="0070C0"/>
                </a:solidFill>
              </a:rPr>
              <a:t>3</a:t>
            </a:r>
            <a:endParaRPr lang="en-AU" sz="2400" dirty="0">
              <a:solidFill>
                <a:srgbClr val="0070C0"/>
              </a:solidFill>
            </a:endParaRPr>
          </a:p>
        </p:txBody>
      </p:sp>
      <p:pic>
        <p:nvPicPr>
          <p:cNvPr id="20" name="Picture 19">
            <a:extLst>
              <a:ext uri="{FF2B5EF4-FFF2-40B4-BE49-F238E27FC236}">
                <a16:creationId xmlns:a16="http://schemas.microsoft.com/office/drawing/2014/main" id="{081912B8-9C4C-428D-B9F7-C790498CCEA2}"/>
              </a:ext>
            </a:extLst>
          </p:cNvPr>
          <p:cNvPicPr>
            <a:picLocks noChangeAspect="1"/>
          </p:cNvPicPr>
          <p:nvPr/>
        </p:nvPicPr>
        <p:blipFill>
          <a:blip r:embed="rId6"/>
          <a:stretch>
            <a:fillRect/>
          </a:stretch>
        </p:blipFill>
        <p:spPr>
          <a:xfrm>
            <a:off x="6331388" y="5533285"/>
            <a:ext cx="1203124" cy="790500"/>
          </a:xfrm>
          <a:prstGeom prst="rect">
            <a:avLst/>
          </a:prstGeom>
        </p:spPr>
      </p:pic>
      <p:grpSp>
        <p:nvGrpSpPr>
          <p:cNvPr id="23" name="Group 22">
            <a:extLst>
              <a:ext uri="{FF2B5EF4-FFF2-40B4-BE49-F238E27FC236}">
                <a16:creationId xmlns:a16="http://schemas.microsoft.com/office/drawing/2014/main" id="{087A32E1-5AF3-4255-8560-4419F1E01A5F}"/>
              </a:ext>
            </a:extLst>
          </p:cNvPr>
          <p:cNvGrpSpPr/>
          <p:nvPr/>
        </p:nvGrpSpPr>
        <p:grpSpPr>
          <a:xfrm>
            <a:off x="7534512" y="5264411"/>
            <a:ext cx="2166682" cy="1404215"/>
            <a:chOff x="4714875" y="2600325"/>
            <a:chExt cx="2762250" cy="1657350"/>
          </a:xfrm>
        </p:grpSpPr>
        <p:pic>
          <p:nvPicPr>
            <p:cNvPr id="21" name="Picture 20">
              <a:extLst>
                <a:ext uri="{FF2B5EF4-FFF2-40B4-BE49-F238E27FC236}">
                  <a16:creationId xmlns:a16="http://schemas.microsoft.com/office/drawing/2014/main" id="{ACCC47E0-D8BC-4792-82CA-1538A21663CB}"/>
                </a:ext>
              </a:extLst>
            </p:cNvPr>
            <p:cNvPicPr>
              <a:picLocks noChangeAspect="1"/>
            </p:cNvPicPr>
            <p:nvPr/>
          </p:nvPicPr>
          <p:blipFill>
            <a:blip r:embed="rId7"/>
            <a:stretch>
              <a:fillRect/>
            </a:stretch>
          </p:blipFill>
          <p:spPr>
            <a:xfrm>
              <a:off x="4714875" y="2600325"/>
              <a:ext cx="2762250" cy="1657350"/>
            </a:xfrm>
            <a:prstGeom prst="rect">
              <a:avLst/>
            </a:prstGeom>
          </p:spPr>
        </p:pic>
        <p:pic>
          <p:nvPicPr>
            <p:cNvPr id="22" name="Picture 21">
              <a:extLst>
                <a:ext uri="{FF2B5EF4-FFF2-40B4-BE49-F238E27FC236}">
                  <a16:creationId xmlns:a16="http://schemas.microsoft.com/office/drawing/2014/main" id="{8016DCAA-93B8-434E-BE5C-DD64139E1921}"/>
                </a:ext>
              </a:extLst>
            </p:cNvPr>
            <p:cNvPicPr>
              <a:picLocks noChangeAspect="1"/>
            </p:cNvPicPr>
            <p:nvPr/>
          </p:nvPicPr>
          <p:blipFill>
            <a:blip r:embed="rId8"/>
            <a:stretch>
              <a:fillRect/>
            </a:stretch>
          </p:blipFill>
          <p:spPr>
            <a:xfrm>
              <a:off x="6023946" y="3083506"/>
              <a:ext cx="1453179" cy="1174169"/>
            </a:xfrm>
            <a:prstGeom prst="rect">
              <a:avLst/>
            </a:prstGeom>
          </p:spPr>
        </p:pic>
      </p:grpSp>
      <p:pic>
        <p:nvPicPr>
          <p:cNvPr id="26" name="Picture 25">
            <a:extLst>
              <a:ext uri="{FF2B5EF4-FFF2-40B4-BE49-F238E27FC236}">
                <a16:creationId xmlns:a16="http://schemas.microsoft.com/office/drawing/2014/main" id="{CC018502-3962-48AE-8826-ED97476CBA21}"/>
              </a:ext>
            </a:extLst>
          </p:cNvPr>
          <p:cNvPicPr>
            <a:picLocks noChangeAspect="1"/>
          </p:cNvPicPr>
          <p:nvPr/>
        </p:nvPicPr>
        <p:blipFill rotWithShape="1">
          <a:blip r:embed="rId9"/>
          <a:srcRect l="7657" t="5684" r="5305" b="13036"/>
          <a:stretch/>
        </p:blipFill>
        <p:spPr>
          <a:xfrm>
            <a:off x="9861053" y="5332685"/>
            <a:ext cx="1492747" cy="1052087"/>
          </a:xfrm>
          <a:prstGeom prst="rect">
            <a:avLst/>
          </a:prstGeom>
        </p:spPr>
      </p:pic>
    </p:spTree>
    <p:extLst>
      <p:ext uri="{BB962C8B-B14F-4D97-AF65-F5344CB8AC3E}">
        <p14:creationId xmlns:p14="http://schemas.microsoft.com/office/powerpoint/2010/main" val="325917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Mixtures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8</a:t>
            </a:fld>
            <a:endParaRPr lang="en-AU"/>
          </a:p>
        </p:txBody>
      </p:sp>
      <p:sp>
        <p:nvSpPr>
          <p:cNvPr id="8" name="TextBox 7">
            <a:extLst>
              <a:ext uri="{FF2B5EF4-FFF2-40B4-BE49-F238E27FC236}">
                <a16:creationId xmlns:a16="http://schemas.microsoft.com/office/drawing/2014/main" id="{949C6C1F-11E3-48CD-B888-EA56FDF32DB9}"/>
              </a:ext>
            </a:extLst>
          </p:cNvPr>
          <p:cNvSpPr txBox="1"/>
          <p:nvPr/>
        </p:nvSpPr>
        <p:spPr>
          <a:xfrm>
            <a:off x="538480" y="1473200"/>
            <a:ext cx="11379200" cy="391305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t>Two or more pure substances can combine to form a mixture therefore mixtures are made up of more than one type of particle.</a:t>
            </a:r>
          </a:p>
          <a:p>
            <a:pPr marL="342900" indent="-342900">
              <a:lnSpc>
                <a:spcPct val="150000"/>
              </a:lnSpc>
              <a:buFont typeface="Arial" panose="020B0604020202020204" pitchFamily="34" charset="0"/>
              <a:buChar char="•"/>
            </a:pPr>
            <a:r>
              <a:rPr lang="en-US" sz="2400" dirty="0"/>
              <a:t>The formation of a mixture does not result in a new substance.</a:t>
            </a:r>
          </a:p>
          <a:p>
            <a:pPr marL="342900" indent="-342900">
              <a:lnSpc>
                <a:spcPct val="150000"/>
              </a:lnSpc>
              <a:buFont typeface="Arial" panose="020B0604020202020204" pitchFamily="34" charset="0"/>
              <a:buChar char="•"/>
            </a:pPr>
            <a:r>
              <a:rPr lang="en-US" sz="2400" dirty="0"/>
              <a:t>A mixture is just a physical combination of pure substances and as such mixtures can be physically separated into their components.</a:t>
            </a:r>
          </a:p>
          <a:p>
            <a:pPr marL="342900" indent="-342900">
              <a:lnSpc>
                <a:spcPct val="150000"/>
              </a:lnSpc>
              <a:buFont typeface="Arial" panose="020B0604020202020204" pitchFamily="34" charset="0"/>
              <a:buChar char="•"/>
            </a:pPr>
            <a:r>
              <a:rPr lang="en-US" sz="2400" dirty="0"/>
              <a:t>Mixtures have variable physical properties, depending on their components.</a:t>
            </a:r>
          </a:p>
          <a:p>
            <a:pPr marL="342900" indent="-342900">
              <a:lnSpc>
                <a:spcPct val="150000"/>
              </a:lnSpc>
              <a:buFont typeface="Arial" panose="020B0604020202020204" pitchFamily="34" charset="0"/>
              <a:buChar char="•"/>
            </a:pPr>
            <a:r>
              <a:rPr lang="en-US" sz="2400" dirty="0"/>
              <a:t>Have homogeneous mixtures or heterogeneous mixtures</a:t>
            </a:r>
          </a:p>
        </p:txBody>
      </p:sp>
    </p:spTree>
    <p:extLst>
      <p:ext uri="{BB962C8B-B14F-4D97-AF65-F5344CB8AC3E}">
        <p14:creationId xmlns:p14="http://schemas.microsoft.com/office/powerpoint/2010/main" val="376778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Mixtures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9</a:t>
            </a:fld>
            <a:endParaRPr lang="en-AU"/>
          </a:p>
        </p:txBody>
      </p:sp>
      <p:sp>
        <p:nvSpPr>
          <p:cNvPr id="9" name="TextBox 8">
            <a:extLst>
              <a:ext uri="{FF2B5EF4-FFF2-40B4-BE49-F238E27FC236}">
                <a16:creationId xmlns:a16="http://schemas.microsoft.com/office/drawing/2014/main" id="{2621B8F5-A18A-4A74-BC8A-3B53D20AF7ED}"/>
              </a:ext>
            </a:extLst>
          </p:cNvPr>
          <p:cNvSpPr txBox="1"/>
          <p:nvPr/>
        </p:nvSpPr>
        <p:spPr>
          <a:xfrm>
            <a:off x="1282700" y="1576745"/>
            <a:ext cx="9652000" cy="5890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sz="2400" dirty="0">
                <a:solidFill>
                  <a:srgbClr val="0070C0"/>
                </a:solidFill>
              </a:rPr>
              <a:t>Mixtures have variable physical properties, depending on their components.</a:t>
            </a:r>
          </a:p>
        </p:txBody>
      </p:sp>
      <p:pic>
        <p:nvPicPr>
          <p:cNvPr id="13" name="Picture 12" descr="Diagram&#10;&#10;Description automatically generated">
            <a:extLst>
              <a:ext uri="{FF2B5EF4-FFF2-40B4-BE49-F238E27FC236}">
                <a16:creationId xmlns:a16="http://schemas.microsoft.com/office/drawing/2014/main" id="{6C213F8C-92FD-40C4-8A6C-2D4A0FD9C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361507"/>
            <a:ext cx="4095433" cy="3994843"/>
          </a:xfrm>
          <a:prstGeom prst="rect">
            <a:avLst/>
          </a:prstGeom>
        </p:spPr>
      </p:pic>
      <p:sp>
        <p:nvSpPr>
          <p:cNvPr id="14" name="TextBox 13">
            <a:extLst>
              <a:ext uri="{FF2B5EF4-FFF2-40B4-BE49-F238E27FC236}">
                <a16:creationId xmlns:a16="http://schemas.microsoft.com/office/drawing/2014/main" id="{A2B9C6D9-9591-4A39-9179-19A144654ED0}"/>
              </a:ext>
            </a:extLst>
          </p:cNvPr>
          <p:cNvSpPr txBox="1"/>
          <p:nvPr/>
        </p:nvSpPr>
        <p:spPr>
          <a:xfrm>
            <a:off x="5334000" y="2555176"/>
            <a:ext cx="5877560" cy="3416320"/>
          </a:xfrm>
          <a:prstGeom prst="rect">
            <a:avLst/>
          </a:prstGeom>
          <a:noFill/>
        </p:spPr>
        <p:txBody>
          <a:bodyPr wrap="square" rtlCol="0">
            <a:spAutoFit/>
          </a:bodyPr>
          <a:lstStyle/>
          <a:p>
            <a:r>
              <a:rPr lang="en-US" sz="2400" dirty="0"/>
              <a:t>What are we looking at?</a:t>
            </a:r>
          </a:p>
          <a:p>
            <a:pPr marL="800100" lvl="1" indent="-342900">
              <a:buFont typeface="Arial" panose="020B0604020202020204" pitchFamily="34" charset="0"/>
              <a:buChar char="•"/>
            </a:pPr>
            <a:r>
              <a:rPr lang="en-US" sz="2400" dirty="0"/>
              <a:t>X-axis is temperature and Y-axis is the percentage composition of A and B in the mixture</a:t>
            </a:r>
          </a:p>
          <a:p>
            <a:pPr marL="800100" lvl="1" indent="-342900">
              <a:buFont typeface="Arial" panose="020B0604020202020204" pitchFamily="34" charset="0"/>
              <a:buChar char="•"/>
            </a:pPr>
            <a:r>
              <a:rPr lang="en-US" sz="2400" dirty="0"/>
              <a:t>Pick a temperature</a:t>
            </a:r>
          </a:p>
          <a:p>
            <a:pPr marL="800100" lvl="1" indent="-342900">
              <a:buFont typeface="Arial" panose="020B0604020202020204" pitchFamily="34" charset="0"/>
              <a:buChar char="•"/>
            </a:pPr>
            <a:r>
              <a:rPr lang="en-US" sz="2400" dirty="0"/>
              <a:t>At this temperature we could have</a:t>
            </a:r>
          </a:p>
          <a:p>
            <a:pPr marL="1257300" lvl="2" indent="-342900">
              <a:buFont typeface="Arial" panose="020B0604020202020204" pitchFamily="34" charset="0"/>
              <a:buChar char="•"/>
            </a:pPr>
            <a:r>
              <a:rPr lang="en-US" sz="2400" dirty="0"/>
              <a:t>Pure A – solid</a:t>
            </a:r>
          </a:p>
          <a:p>
            <a:pPr marL="1257300" lvl="2" indent="-342900">
              <a:buFont typeface="Arial" panose="020B0604020202020204" pitchFamily="34" charset="0"/>
              <a:buChar char="•"/>
            </a:pPr>
            <a:r>
              <a:rPr lang="en-US" sz="2400" dirty="0"/>
              <a:t>Pure B – solid </a:t>
            </a:r>
          </a:p>
          <a:p>
            <a:pPr marL="1257300" lvl="2" indent="-342900">
              <a:buFont typeface="Arial" panose="020B0604020202020204" pitchFamily="34" charset="0"/>
              <a:buChar char="•"/>
            </a:pPr>
            <a:r>
              <a:rPr lang="en-US" sz="2400" dirty="0"/>
              <a:t>50/50 A/B – liquid </a:t>
            </a:r>
          </a:p>
        </p:txBody>
      </p:sp>
      <p:cxnSp>
        <p:nvCxnSpPr>
          <p:cNvPr id="16" name="Straight Connector 15">
            <a:extLst>
              <a:ext uri="{FF2B5EF4-FFF2-40B4-BE49-F238E27FC236}">
                <a16:creationId xmlns:a16="http://schemas.microsoft.com/office/drawing/2014/main" id="{FAEEA723-F462-4E62-A2A3-C6819E513843}"/>
              </a:ext>
            </a:extLst>
          </p:cNvPr>
          <p:cNvCxnSpPr>
            <a:cxnSpLocks/>
          </p:cNvCxnSpPr>
          <p:nvPr/>
        </p:nvCxnSpPr>
        <p:spPr>
          <a:xfrm>
            <a:off x="680720" y="4013200"/>
            <a:ext cx="4389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1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977</Words>
  <Application>Microsoft Office PowerPoint</Application>
  <PresentationFormat>Widescreen</PresentationFormat>
  <Paragraphs>106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Barnes</dc:creator>
  <cp:lastModifiedBy>Alison Barnes</cp:lastModifiedBy>
  <cp:revision>6</cp:revision>
  <dcterms:created xsi:type="dcterms:W3CDTF">2021-02-03T04:51:03Z</dcterms:created>
  <dcterms:modified xsi:type="dcterms:W3CDTF">2021-02-03T05:45:35Z</dcterms:modified>
</cp:coreProperties>
</file>